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687" r:id="rId6"/>
  </p:sldMasterIdLst>
  <p:notesMasterIdLst>
    <p:notesMasterId r:id="rId18"/>
  </p:notesMasterIdLst>
  <p:sldIdLst>
    <p:sldId id="281" r:id="rId7"/>
    <p:sldId id="288" r:id="rId8"/>
    <p:sldId id="263" r:id="rId9"/>
    <p:sldId id="258" r:id="rId10"/>
    <p:sldId id="274" r:id="rId11"/>
    <p:sldId id="284" r:id="rId12"/>
    <p:sldId id="282" r:id="rId13"/>
    <p:sldId id="290" r:id="rId14"/>
    <p:sldId id="285" r:id="rId15"/>
    <p:sldId id="269" r:id="rId16"/>
    <p:sldId id="278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200"/>
    <a:srgbClr val="00B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8026B-FD03-BA33-6C03-A69F299085C5}" v="4" dt="2023-02-28T15:16:15.910"/>
    <p1510:client id="{928C9AD2-5349-E68C-BD8E-53E63CC44AAD}" v="4" dt="2023-02-28T10:45:07.940"/>
    <p1510:client id="{9A6F3438-3874-4E48-A31E-48AD8B6384BB}" v="168" dt="2023-02-27T16:18:50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2193" autoAdjust="0"/>
  </p:normalViewPr>
  <p:slideViewPr>
    <p:cSldViewPr>
      <p:cViewPr varScale="1">
        <p:scale>
          <a:sx n="77" d="100"/>
          <a:sy n="77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 Davis" userId="S::hana.davis@royalcwsociety.org::745c867c-3e4d-4ea5-851b-d27849a3ce69" providerId="AD" clId="Web-{0FE8026B-FD03-BA33-6C03-A69F299085C5}"/>
    <pc:docChg chg="modSld">
      <pc:chgData name="Hana Davis" userId="S::hana.davis@royalcwsociety.org::745c867c-3e4d-4ea5-851b-d27849a3ce69" providerId="AD" clId="Web-{0FE8026B-FD03-BA33-6C03-A69F299085C5}" dt="2023-02-28T15:16:14.675" v="0" actId="20577"/>
      <pc:docMkLst>
        <pc:docMk/>
      </pc:docMkLst>
      <pc:sldChg chg="modSp">
        <pc:chgData name="Hana Davis" userId="S::hana.davis@royalcwsociety.org::745c867c-3e4d-4ea5-851b-d27849a3ce69" providerId="AD" clId="Web-{0FE8026B-FD03-BA33-6C03-A69F299085C5}" dt="2023-02-28T15:16:14.675" v="0" actId="20577"/>
        <pc:sldMkLst>
          <pc:docMk/>
          <pc:sldMk cId="1360169890" sldId="288"/>
        </pc:sldMkLst>
        <pc:spChg chg="mod">
          <ac:chgData name="Hana Davis" userId="S::hana.davis@royalcwsociety.org::745c867c-3e4d-4ea5-851b-d27849a3ce69" providerId="AD" clId="Web-{0FE8026B-FD03-BA33-6C03-A69F299085C5}" dt="2023-02-28T15:16:14.675" v="0" actId="20577"/>
          <ac:spMkLst>
            <pc:docMk/>
            <pc:sldMk cId="1360169890" sldId="288"/>
            <ac:spMk id="4100" creationId="{12C76F5A-455C-4D16-913B-4FFBCD2D7CDC}"/>
          </ac:spMkLst>
        </pc:spChg>
      </pc:sldChg>
    </pc:docChg>
  </pc:docChgLst>
  <pc:docChgLst>
    <pc:chgData name="Sophie Spencer" userId="S::sophie.spencer@royalcwsociety.org::f0e8edc6-75f7-45d0-8cd0-b94eef1d4cdf" providerId="AD" clId="Web-{928C9AD2-5349-E68C-BD8E-53E63CC44AAD}"/>
    <pc:docChg chg="modSld">
      <pc:chgData name="Sophie Spencer" userId="S::sophie.spencer@royalcwsociety.org::f0e8edc6-75f7-45d0-8cd0-b94eef1d4cdf" providerId="AD" clId="Web-{928C9AD2-5349-E68C-BD8E-53E63CC44AAD}" dt="2023-02-28T10:45:03.737" v="0" actId="20577"/>
      <pc:docMkLst>
        <pc:docMk/>
      </pc:docMkLst>
      <pc:sldChg chg="modSp">
        <pc:chgData name="Sophie Spencer" userId="S::sophie.spencer@royalcwsociety.org::f0e8edc6-75f7-45d0-8cd0-b94eef1d4cdf" providerId="AD" clId="Web-{928C9AD2-5349-E68C-BD8E-53E63CC44AAD}" dt="2023-02-28T10:45:03.737" v="0" actId="20577"/>
        <pc:sldMkLst>
          <pc:docMk/>
          <pc:sldMk cId="0" sldId="258"/>
        </pc:sldMkLst>
        <pc:spChg chg="mod">
          <ac:chgData name="Sophie Spencer" userId="S::sophie.spencer@royalcwsociety.org::f0e8edc6-75f7-45d0-8cd0-b94eef1d4cdf" providerId="AD" clId="Web-{928C9AD2-5349-E68C-BD8E-53E63CC44AAD}" dt="2023-02-28T10:45:03.737" v="0" actId="20577"/>
          <ac:spMkLst>
            <pc:docMk/>
            <pc:sldMk cId="0" sldId="258"/>
            <ac:spMk id="8" creationId="{CA2AC7C0-05A4-480C-9ADE-E0C23D1B8226}"/>
          </ac:spMkLst>
        </pc:spChg>
      </pc:sldChg>
    </pc:docChg>
  </pc:docChgLst>
  <pc:docChgLst>
    <pc:chgData name="Hana Davis" userId="S::hana.davis@royalcwsociety.org::745c867c-3e4d-4ea5-851b-d27849a3ce69" providerId="AD" clId="Web-{2A10F767-2D0D-CCA6-9FB8-4166772619E8}"/>
    <pc:docChg chg="modSld">
      <pc:chgData name="Hana Davis" userId="S::hana.davis@royalcwsociety.org::745c867c-3e4d-4ea5-851b-d27849a3ce69" providerId="AD" clId="Web-{2A10F767-2D0D-CCA6-9FB8-4166772619E8}" dt="2023-02-27T17:26:19.765" v="1"/>
      <pc:docMkLst>
        <pc:docMk/>
      </pc:docMkLst>
      <pc:sldChg chg="modNotes">
        <pc:chgData name="Hana Davis" userId="S::hana.davis@royalcwsociety.org::745c867c-3e4d-4ea5-851b-d27849a3ce69" providerId="AD" clId="Web-{2A10F767-2D0D-CCA6-9FB8-4166772619E8}" dt="2023-02-27T17:26:19.765" v="1"/>
        <pc:sldMkLst>
          <pc:docMk/>
          <pc:sldMk cId="1360169890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155-5C8C-4AC1-85BB-5386FB0DCBBE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A7186-EB3C-4F91-B9D3-14CFB7A5F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4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7186-EB3C-4F91-B9D3-14CFB7A5F4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6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b="1" dirty="0"/>
              <a:t>Bullet 1: The Queen’s Commonwealth Essay Competition, or QCEC, </a:t>
            </a:r>
            <a:r>
              <a:rPr lang="en-GB" altLang="en-US" sz="1200" b="0" dirty="0"/>
              <a:t>w</a:t>
            </a:r>
            <a:r>
              <a:rPr lang="en-GB" altLang="en-US" sz="1200" dirty="0"/>
              <a:t>ith </a:t>
            </a:r>
            <a:r>
              <a:rPr lang="en-GB" altLang="en-US" b="1" dirty="0"/>
              <a:t>160,000</a:t>
            </a:r>
            <a:r>
              <a:rPr lang="en-GB" altLang="en-US" sz="1200" b="1" dirty="0"/>
              <a:t> entries since 2010</a:t>
            </a:r>
          </a:p>
          <a:p>
            <a:endParaRPr lang="en-GB" altLang="en-US" sz="1200" b="1" dirty="0"/>
          </a:p>
          <a:p>
            <a:r>
              <a:rPr lang="en-GB" altLang="en-US" sz="1200" b="1" dirty="0"/>
              <a:t>Bullet 2: </a:t>
            </a:r>
            <a:r>
              <a:rPr lang="en-GB" altLang="en-US" sz="1200" b="0" dirty="0"/>
              <a:t>Previous winners include the </a:t>
            </a:r>
            <a:r>
              <a:rPr lang="en-GB" altLang="en-US" sz="1200" b="1" dirty="0"/>
              <a:t>Prime Minister of Singapore </a:t>
            </a:r>
            <a:r>
              <a:rPr lang="en-GB" altLang="en-US" sz="1200" b="0" dirty="0"/>
              <a:t>and the </a:t>
            </a:r>
            <a:r>
              <a:rPr lang="en-GB" altLang="en-US" sz="1200" b="1" dirty="0"/>
              <a:t>Pulitzer Prize Winner, Mei Fong</a:t>
            </a:r>
            <a:r>
              <a:rPr lang="en-GB" altLang="en-US" sz="1200" b="0" dirty="0"/>
              <a:t>, who we will hear from later.</a:t>
            </a:r>
          </a:p>
          <a:p>
            <a:endParaRPr lang="en-GB" altLang="en-US" sz="1200" b="0" dirty="0"/>
          </a:p>
          <a:p>
            <a:r>
              <a:rPr lang="en-GB" altLang="en-US" sz="1200" b="1" dirty="0"/>
              <a:t>Bullet 3: </a:t>
            </a:r>
            <a:r>
              <a:rPr lang="en-GB" altLang="en-US" sz="1200" b="0" dirty="0"/>
              <a:t>by</a:t>
            </a:r>
            <a:r>
              <a:rPr lang="en-GB" altLang="en-US" sz="1200" b="1" dirty="0"/>
              <a:t> writing freely</a:t>
            </a:r>
            <a:r>
              <a:rPr lang="en-GB" altLang="en-US" sz="1200" dirty="0"/>
              <a:t> on an important current topic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62D9-8F41-4918-9E04-329178887C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7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1: The RCS was founded in 1868 and has run the QCEC since its creation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62D9-8F41-4918-9E04-329178887C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9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1: This is a </a:t>
            </a:r>
            <a:r>
              <a:rPr lang="en-US" b="1" dirty="0"/>
              <a:t>rare opportunity </a:t>
            </a:r>
            <a:r>
              <a:rPr lang="en-US" dirty="0"/>
              <a:t>for you to use your voice for an audience to this scale </a:t>
            </a:r>
          </a:p>
          <a:p>
            <a:endParaRPr lang="en-US" dirty="0"/>
          </a:p>
          <a:p>
            <a:r>
              <a:rPr lang="en-US" dirty="0"/>
              <a:t>Bullet 2:  </a:t>
            </a:r>
            <a:r>
              <a:rPr lang="en-GB" sz="1200" dirty="0">
                <a:latin typeface="+mn-lt"/>
              </a:rPr>
              <a:t>You are an extremely </a:t>
            </a:r>
            <a:r>
              <a:rPr lang="en-GB" sz="1200" b="1" dirty="0">
                <a:latin typeface="+mn-lt"/>
              </a:rPr>
              <a:t>valuable member </a:t>
            </a:r>
            <a:r>
              <a:rPr lang="en-GB" sz="1200" dirty="0">
                <a:latin typeface="+mn-lt"/>
              </a:rPr>
              <a:t>of the Commonwealth</a:t>
            </a:r>
          </a:p>
          <a:p>
            <a:endParaRPr lang="en-GB" sz="1200" dirty="0">
              <a:latin typeface="+mn-lt"/>
            </a:endParaRPr>
          </a:p>
          <a:p>
            <a:r>
              <a:rPr lang="en-GB" sz="1200" dirty="0">
                <a:latin typeface="+mn-lt"/>
              </a:rPr>
              <a:t>Bullet 3: </a:t>
            </a:r>
          </a:p>
          <a:p>
            <a:endParaRPr lang="en-GB" sz="1200" dirty="0">
              <a:latin typeface="+mn-lt"/>
            </a:endParaRPr>
          </a:p>
          <a:p>
            <a:r>
              <a:rPr lang="en-GB" sz="1200" dirty="0">
                <a:latin typeface="+mn-lt"/>
              </a:rPr>
              <a:t>Bullet 4: </a:t>
            </a:r>
          </a:p>
          <a:p>
            <a:endParaRPr lang="en-GB" sz="1200" dirty="0">
              <a:latin typeface="+mn-lt"/>
            </a:endParaRPr>
          </a:p>
          <a:p>
            <a:r>
              <a:rPr lang="en-GB" sz="1200" dirty="0">
                <a:latin typeface="+mn-lt"/>
              </a:rPr>
              <a:t>Bullet 5: </a:t>
            </a:r>
            <a:r>
              <a:rPr lang="en-GB" sz="1200" b="1" dirty="0"/>
              <a:t>C</a:t>
            </a:r>
            <a:r>
              <a:rPr lang="en-GB" sz="1200" b="1" dirty="0">
                <a:latin typeface="+mn-lt"/>
              </a:rPr>
              <a:t>onscious and active participation in social issues </a:t>
            </a:r>
            <a:r>
              <a:rPr lang="en-GB" sz="1200" dirty="0">
                <a:latin typeface="+mn-lt"/>
              </a:rPr>
              <a:t>is the first step on the path toward an exciting and rewarding </a:t>
            </a:r>
            <a:r>
              <a:rPr lang="en-GB" sz="1200" b="1" dirty="0">
                <a:latin typeface="+mn-lt"/>
              </a:rPr>
              <a:t>career</a:t>
            </a:r>
            <a:r>
              <a:rPr lang="en-GB" sz="1200" dirty="0">
                <a:latin typeface="+mn-lt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7186-EB3C-4F91-B9D3-14CFB7A5F4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46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 1: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 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 4: such as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Westminster Abbey,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 tours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London landmarks, and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boat tours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river Thames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 5: such as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workshopping Romeo and Juliet on the stage of Shakespeare’s Globe Theatre 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visiting backstage at the National Theatre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EXTRA: Winners have requested to visit Harry Potter World, or the Audi car show. Visit a dream location of your own…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7186-EB3C-4F91-B9D3-14CFB7A5F4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76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1: </a:t>
            </a:r>
          </a:p>
          <a:p>
            <a:endParaRPr lang="en-US" dirty="0"/>
          </a:p>
          <a:p>
            <a:r>
              <a:rPr lang="en-US" dirty="0"/>
              <a:t>Bullet 2: </a:t>
            </a:r>
            <a:r>
              <a:rPr lang="en-GB" altLang="en-US" sz="1200" i="1" dirty="0"/>
              <a:t>Worldreader</a:t>
            </a:r>
            <a:r>
              <a:rPr lang="en-GB" altLang="en-US" sz="1200" dirty="0"/>
              <a:t> provides reading apps which allow anyone, anywhere to access </a:t>
            </a:r>
            <a:r>
              <a:rPr lang="en-GB" altLang="en-US" sz="1200" dirty="0" err="1"/>
              <a:t>ebooks</a:t>
            </a:r>
            <a:r>
              <a:rPr lang="en-GB" altLang="en-US" sz="1200" dirty="0"/>
              <a:t>. They reach readers in 46 countries, providing them with 42,233 book titles in 43 languages. </a:t>
            </a:r>
            <a:endParaRPr lang="en-US" dirty="0"/>
          </a:p>
          <a:p>
            <a:endParaRPr lang="en-US" dirty="0"/>
          </a:p>
          <a:p>
            <a:r>
              <a:rPr lang="en-US" dirty="0"/>
              <a:t>Bullet 3: The entry of last year’s Senior Runner-Up from India, Ananya Mukerji, was read on Instagram by Bollywood star, </a:t>
            </a:r>
            <a:r>
              <a:rPr lang="en-US" dirty="0" err="1"/>
              <a:t>Kareena</a:t>
            </a:r>
            <a:r>
              <a:rPr lang="en-US" dirty="0"/>
              <a:t> Kapoor Khan, and has been watched nearly two million times! Ananya’s piece was also printed in a number of major Indian news publications and websites.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E4103-B214-46F3-850C-BB709D68B9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7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watch a short clip and hear from some of the previous winners and runners up of the QCEC, as well as some supporters of the competition.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62D9-8F41-4918-9E04-329178887C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6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year, the QCEC seeks to explore a topical theme for the Commonwealth’s young people. Previous years have seen submissions on the environment, inclusion, and enterprise. </a:t>
            </a:r>
          </a:p>
          <a:p>
            <a:endParaRPr lang="en-US" dirty="0"/>
          </a:p>
          <a:p>
            <a:r>
              <a:rPr lang="en-US" dirty="0"/>
              <a:t>This year, we want young people to explore how they, and their communities, experienced the Covid-19 pandemic.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62D9-8F41-4918-9E04-329178887C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8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A7186-EB3C-4F91-B9D3-14CFB7A5F4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3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20BABF1-628D-45F1-85B0-E0CAA389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10275"/>
            <a:ext cx="3384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851BA93-F7E9-486C-8884-B08F266F9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24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5B4DD4F-6B2D-4EE0-9F37-CF542E307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76925"/>
            <a:ext cx="28082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618F9F-B170-4098-899C-7E81B08AB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36A54-6B70-4A70-9756-4700CF7DC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2899-8EC7-491C-884F-958ECA7A12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40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5BC8-15BF-4148-B185-F12B031D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EB58-25D2-4FD9-8815-A087B6D30400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3BCD3-1AC9-47BC-A396-CA9B3A3D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A2247-EA71-4243-BFB1-226F7431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35D7-B278-4523-BE3F-8642E9EC8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E6F15-68CA-4B18-A945-3A8C5E95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B8AB-8A31-4B32-A758-6DAC6CEC5F9E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64BC-E114-4CE5-8D3E-9B242787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659BA-1CAC-4577-8F81-DC619B2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E645-971C-476C-867E-32587142F2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7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CEAB0-8FBB-424F-850A-9F79CEBF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CEEF-1109-409F-8B65-232EDEAB6F78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3F338-0CAE-4D61-A0AB-7B94757A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E1213-3B96-4B44-86A7-113BFB12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79D9-51B6-4333-AA65-8647281C0D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0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CCBE3-06C0-4C34-8DD1-FE1E1F88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9189F-35EA-4B0E-BBB6-8799D884059F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151-C47D-484C-82B4-8245330B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71F87-15D2-4BC6-9FD4-3878D4F6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A35D-39CA-4FE2-AA80-46BE99AC6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82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992D9C-522F-46BE-BF99-71CCE5D5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7D6D-6442-478B-9831-654CB768E211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0D5B56-0B80-4C29-89EF-443E8CDE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9FE0A1-A7A9-42B5-B142-5AE8F17C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5F74-ACAB-4CEE-8972-676A5CFBA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E3B4E0-62D9-4832-B427-5EFA654F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A6BF-05B4-4050-8D67-909E5C67FFB4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5FE321-825C-4616-B956-21A4435A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BEABFF-2937-4ABC-8819-D698A42D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08EF-4877-41C9-B6B0-2027F13C8C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6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BC83BB-FAD7-49D6-A104-4346835C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9E6C-28A2-4CEA-962F-F7F813B4B56B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FDD874-E2FA-4E79-93E3-60D2B013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63633F-7AB0-420E-AC48-DB43B2B4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5195-893D-4D51-AFA4-AB406E5F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86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5E320B-3A8A-42AD-84DA-50EC846F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8758-5D4E-4080-94A1-A55B3F65CC53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0DC13F-A112-4EF2-AF0D-443A58CE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9C2933-9EF5-4D92-82AA-C8BB07F9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9FE8-D5E7-48AE-B9FD-43A3AD19A4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15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F03609-93AF-45DE-95E9-5A8143FC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F3FF-C5B3-46F4-897B-0918FF6F3DB4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662D10-75D4-489D-A4F7-9F8A1234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83A69E-A17A-4F0A-ABC9-84A10FEC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2013-2CEA-4256-A1EA-FF24F0BB44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138E66-8EF0-4DE7-B10B-C584598A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C496-90C0-4EEB-A6D9-60B53F0BC37B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C13330-D420-496C-850A-51FEED79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DF340C-DE96-4E4F-833F-48F96460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3B67-B4F7-4320-9EAB-2AF269FB3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2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0806-E74B-4555-B60E-501A6E90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675B-86FA-4369-B69C-043011588E19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C6A71-382F-43CF-A5B6-7CAD8997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00D27-5CB0-4E47-AFE1-B17C3C5B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1B67-E3C4-4F3C-B88E-B456D65B3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6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4D83B-457F-4756-B1C1-88445E31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EF44-20AF-40BF-94B0-F6E43558294E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0E533-A783-4D22-9F1B-677CD177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9FB3-EF64-47CE-85D2-08CA7691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C5F6-905F-4814-9860-0F80FB734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85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2E7D3-0E0E-4437-95B9-0FACAB13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67A8-75E5-4C3E-BA61-6297BA53D7B8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5FB48-0DF0-4C00-8A36-94405B4E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7748-9197-4361-BFDC-25FFDEB2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FEFF-CBA4-4217-8111-17A2ED0E8A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193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8662A46-3295-4C7F-B795-6FEDD83F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10275"/>
            <a:ext cx="3384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EBD2ECD-7957-4790-B533-794B81BA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24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081193C-08E7-4804-B1F3-AE79CA42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76925"/>
            <a:ext cx="28082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140DE21-702D-4159-8E15-CB693655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FDA58A-D9B2-4597-AF1D-0B4362838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24FF-98FB-41B7-A97F-A84F8D415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827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036E6B4-4F42-4C8B-88EC-7DA2FA032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10275"/>
            <a:ext cx="3384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E53CBD0-20C6-4C65-BCB0-89919585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24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73914DB-49A6-492E-B48D-92789957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76925"/>
            <a:ext cx="28082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B4F32D-EFCA-40D7-9DC6-32CF776B6E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148410-6220-4797-9542-4572B20C1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1E08-B7A0-424F-B6AE-AD58E6225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9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CF87-381F-4FE8-BB37-7D6EE733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6035-5A70-4BDE-9BC6-70F3D75980F7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7C134-6357-4422-9B5C-B5CCB9DE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AB06-CF64-4D5D-A3C1-78374EB6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991E-83FE-4EA3-AC69-FA3EECC5E3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1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8D57D-D68F-466C-AA4B-1914E473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7440-C32B-45BA-BBAD-5E95497ECAFC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F463-A4D7-4447-980E-18F85FD5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B690B-07BA-452A-BE98-3B4C11B3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80AE-D706-45B6-94A5-EF009F1C8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103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C925F1-95F2-44F8-B399-5B3EFF07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2D0BC-05C3-4403-B808-A05ED9AB44F0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D2A32E-D7B3-442B-9B76-80CE29CE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E9B174-497A-49EC-9A78-3379EE29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E563-BA96-43C8-837C-82084DBCBA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29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30A788-D4E5-4FF9-842F-C9ED407C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D9EC-6242-4D55-84B7-0C72A04EC54E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CC2F9E-43F3-4ABE-89E3-03DE591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6187EE-8E48-4E71-9735-0389C077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3DE9-9426-4EBA-AEA2-C661A4645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27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A53745-9A4B-4732-B49C-2A9A3E30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D3A3-A4C3-4CD4-A513-AE86F3692A29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6456D9-45B7-4257-88D2-98EEA547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4CF504-D6A1-4098-B8E8-C30A6A66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C736-D617-49C7-92EC-512CF1672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40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457FD5-FAC0-41AF-B1E2-8284AD77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8F82-D3E6-4ACD-826C-833BF54D672A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36563A-18C2-4F81-A7A4-814CA409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B38EA8-97D8-4E24-8E11-01C59338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78952-F335-4CAC-B307-BD6FDFF630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4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C527-21BD-42B8-93AB-2AEA4FE5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7CD4-52CD-4FDB-A4DE-DE39D74B64EF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34A7D-955D-46A0-8B08-E55DFD3A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3E95-75EC-4A94-BFD5-6779E08F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106F-0996-42BE-8BAF-C10017588C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44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D1A738-B186-4D50-9CAA-74FC6F63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105F-7A4D-4E05-9E4F-3F6DF5B5B776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D6E135-FEAF-430E-BCC8-E06D0B74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538438-6EAB-4408-AB1B-0787B260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7522-5A06-49E9-B29E-083CE4A52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225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3A0C29-CCE9-4031-BF7C-26CA945A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3584-5BA2-4157-821A-AE9D86440475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AA9B1A-1053-40A5-9158-F2C62334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48124E-E237-49B6-8699-FB18FC9A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A16B-4284-42EF-8AA3-07973CDCE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60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36A0-2FA6-49BD-BC5B-66D07486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629C-5604-4457-B5D6-A2B03660FBAF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FFA31-C733-4D4C-8784-FDBCD19D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AE049-F2D2-4C87-972D-831E7086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B5D9-B85B-469E-9CE7-2232190FA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2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42EA1-68D8-42B4-9F35-C0CE42EF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FC2C-2BE8-43DC-9EEB-F292E1A3D3A1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504DB-570F-432B-A946-9A22EDED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88D01-C478-4D3A-9375-10DFF2EC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A941-4723-45D7-A17E-A86A5995B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8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9CBD83-2E7E-4320-8F44-CC3073DF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D2C6A-27B5-4DCE-B262-685AB031AAF4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4D8142-A4BC-4ED6-96B5-6C97D979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E5530B-8E95-4948-9B3C-170C5E6B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01F8-E5BD-48F7-BE69-F669FF48B0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4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7090FD-663B-4CB9-9EE7-047EF3B7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89D8-25F1-42B1-989F-E492ED5E9661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908B16-21F9-461B-9977-E4B71D88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9AE02C-4791-4084-A5DE-D36DFF42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BF6A-CD00-47D9-A36C-6090A74FF0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46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05CDC2-6A53-446F-A8A8-B692D6C7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A145-9309-444B-8C7E-91DD95828D4E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A6D517-32BC-427D-A23F-315085C2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9F5137-8861-4041-95BF-BED566A7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B64A-B8B5-46B3-9725-C4FBF3EDDF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0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B80F8C-2DA2-481E-8424-DB9AE0DD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FBC6-AC25-42A0-9175-1F8C9BC970EA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D5A96E-714F-4B95-B9B6-886D474D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46F40B-DB16-4664-809C-9BB12853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B6E9-86F7-4B73-ACD9-28D17861A8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9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A21EC8-C88D-438B-8D28-0C93491A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DFFB-90E1-4F2F-8474-C5E65B2C1478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8D1DE-52AA-42CC-B7B0-07165C8A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CD44C5-FD9E-43B2-B339-9E5D44B8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0BD1-0C81-4942-B847-8B38D9D689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3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0609B-C088-422E-8F7D-F6748EA2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B6EE-E376-454D-A203-F72926C27D43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75F123-C537-4B59-A11E-EF130318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82D140-0233-403E-8847-B5F2D523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5524-8320-48FC-B904-9FD7D88FFE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F9602A4-E844-4856-92E0-E12684E23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95798F-17C8-4E72-9D4B-C10EEFB5C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2794B-2F91-431C-984A-3CF9A8766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C773C7-8826-476C-93D5-D8CC26F39A26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3B792-A738-4B25-B949-8FE3E1969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39576-2965-45CB-96A1-819199871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8B97B-FB40-463C-86DB-C5697AA9E8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3ABB2A-18D8-4AA0-953D-4D5745ABA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81A288B-DC7F-40E5-8683-8A557DDCF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25194-078B-4D51-84A3-25BB9EA60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10837D-8660-4E62-9B7E-E333648A910D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7B2B7-90D2-4E15-B2BC-1B329CA2A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E121-89C1-4406-9882-F443F1CCE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C4847-8733-4720-8C49-CCF8FBBCB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C9CB17-EA37-420A-9E3C-1FB504002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6C391B-FA73-43F5-B4EB-157AEA71F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67FD9-A59F-4C36-90AB-C67357D44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9CFAB4-DA21-4B0A-99F4-ADFF203A86CA}" type="datetimeFigureOut">
              <a:rPr lang="en-GB"/>
              <a:pPr>
                <a:defRPr/>
              </a:pPr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38D3D-E4A2-4CF2-AD60-E4BA8658F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66D59-EEF4-4B84-9A56-3DECC9588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E58472-5141-4D6A-97D6-B7F1FEF4CA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1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10" Type="http://schemas.openxmlformats.org/officeDocument/2006/relationships/image" Target="../media/image7.jpg"/><Relationship Id="rId4" Type="http://schemas.openxmlformats.org/officeDocument/2006/relationships/image" Target="../media/image19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DqJFP7oGjIE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20.jpe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7">
            <a:extLst>
              <a:ext uri="{FF2B5EF4-FFF2-40B4-BE49-F238E27FC236}">
                <a16:creationId xmlns:a16="http://schemas.microsoft.com/office/drawing/2014/main" id="{D63B6703-A8A9-4EE3-86F0-201586AA2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825" y="3140075"/>
            <a:ext cx="4324350" cy="1446213"/>
          </a:xfrm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61CDF6A-0035-46D8-B898-1736345D4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3025"/>
            <a:ext cx="7947025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4B2AC9-C886-4E2A-BB90-4E16C9C28ABA}"/>
              </a:ext>
            </a:extLst>
          </p:cNvPr>
          <p:cNvSpPr/>
          <p:nvPr/>
        </p:nvSpPr>
        <p:spPr>
          <a:xfrm>
            <a:off x="2974975" y="4335463"/>
            <a:ext cx="3525838" cy="2089150"/>
          </a:xfrm>
          <a:prstGeom prst="rect">
            <a:avLst/>
          </a:prstGeom>
          <a:solidFill>
            <a:srgbClr val="00B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D7E97-BCCE-45FF-BAF8-FB24167D61E7}"/>
              </a:ext>
            </a:extLst>
          </p:cNvPr>
          <p:cNvSpPr txBox="1">
            <a:spLocks/>
          </p:cNvSpPr>
          <p:nvPr/>
        </p:nvSpPr>
        <p:spPr>
          <a:xfrm>
            <a:off x="2195513" y="3148013"/>
            <a:ext cx="4752975" cy="1079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78" name="Subtitle 2">
            <a:extLst>
              <a:ext uri="{FF2B5EF4-FFF2-40B4-BE49-F238E27FC236}">
                <a16:creationId xmlns:a16="http://schemas.microsoft.com/office/drawing/2014/main" id="{46BF5D9E-C306-4CBA-8C45-C5AED9EEE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148013"/>
            <a:ext cx="4370388" cy="23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i="1" dirty="0">
                <a:solidFill>
                  <a:schemeClr val="bg1"/>
                </a:solidFill>
              </a:rPr>
              <a:t>Does an opportunity to have your creative voice heard across the world excite you?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1800" i="1" dirty="0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i="1" dirty="0">
                <a:solidFill>
                  <a:schemeClr val="bg1"/>
                </a:solidFill>
              </a:rPr>
              <a:t>Are you inspired by your community’s response to a challenging year?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1800" i="1" dirty="0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i="1" dirty="0">
                <a:solidFill>
                  <a:schemeClr val="bg1"/>
                </a:solidFill>
              </a:rPr>
              <a:t>Do you want to express your experience or your visions for the future to a global audience?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1600" i="1" dirty="0">
              <a:solidFill>
                <a:schemeClr val="bg1"/>
              </a:solidFill>
            </a:endParaRPr>
          </a:p>
        </p:txBody>
      </p:sp>
      <p:pic>
        <p:nvPicPr>
          <p:cNvPr id="3080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319DD9B-5FAB-40B2-934B-3BD92E756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4300"/>
            <a:ext cx="2252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1D8429B-F7E7-BB01-7890-504FEAC60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69" y="149292"/>
            <a:ext cx="3884850" cy="11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9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>
            <a:extLst>
              <a:ext uri="{FF2B5EF4-FFF2-40B4-BE49-F238E27FC236}">
                <a16:creationId xmlns:a16="http://schemas.microsoft.com/office/drawing/2014/main" id="{EA53AF0E-CCB7-4E3B-9124-7E776CFE59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5385" y="972279"/>
            <a:ext cx="8712200" cy="4945076"/>
          </a:xfrm>
        </p:spPr>
        <p:txBody>
          <a:bodyPr/>
          <a:lstStyle/>
          <a:p>
            <a:r>
              <a:rPr lang="en-US" altLang="en-US" sz="1600" b="1" dirty="0">
                <a:solidFill>
                  <a:schemeClr val="tx1"/>
                </a:solidFill>
              </a:rPr>
              <a:t>SENIOR CATEGORY</a:t>
            </a:r>
            <a:br>
              <a:rPr lang="en-US" altLang="en-US" sz="1600" b="1" dirty="0"/>
            </a:br>
            <a:r>
              <a:rPr lang="en-US" altLang="en-US" sz="1600" i="1" dirty="0">
                <a:solidFill>
                  <a:schemeClr val="tx1"/>
                </a:solidFill>
              </a:rPr>
              <a:t>Word count: </a:t>
            </a:r>
            <a:r>
              <a:rPr lang="en-US" altLang="en-US" sz="1600" dirty="0">
                <a:solidFill>
                  <a:schemeClr val="tx1"/>
                </a:solidFill>
              </a:rPr>
              <a:t>1500</a:t>
            </a:r>
            <a:endParaRPr lang="en-US" altLang="en-US" sz="1600" i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As Head of the Commonwealth, His Majesty The King is opening an international conference on the importance of young people in decision making. Write his speech.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Does age matter?   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The 2023 Year of Youth was a moment of significant social change – what was its impact on the world?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Script a dialogue between two people, with contrasting viewpoints, on an issue that divides generations.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en-US" altLang="en-US" sz="1600" dirty="0">
              <a:solidFill>
                <a:schemeClr val="tx1"/>
              </a:solidFill>
              <a:cs typeface="Calibri"/>
            </a:endParaRPr>
          </a:p>
          <a:p>
            <a:pPr algn="l"/>
            <a:endParaRPr lang="en-US" altLang="en-US" sz="1600" dirty="0">
              <a:solidFill>
                <a:schemeClr val="tx1"/>
              </a:solidFill>
              <a:cs typeface="Calibri"/>
            </a:endParaRPr>
          </a:p>
          <a:p>
            <a:pPr algn="l"/>
            <a:endParaRPr lang="en-US" altLang="en-US" sz="1600" dirty="0">
              <a:solidFill>
                <a:schemeClr val="tx1"/>
              </a:solidFill>
              <a:cs typeface="Calibri"/>
            </a:endParaRPr>
          </a:p>
          <a:p>
            <a:pPr algn="l"/>
            <a:endParaRPr lang="en-US" altLang="en-US" sz="1600" dirty="0">
              <a:solidFill>
                <a:schemeClr val="tx1"/>
              </a:solidFill>
              <a:cs typeface="Calibri"/>
            </a:endParaRPr>
          </a:p>
          <a:p>
            <a:pPr algn="l"/>
            <a:endParaRPr lang="en-GB" altLang="en-US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784A55BA-5051-4D3B-9452-B02D0BB41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95" y="158403"/>
            <a:ext cx="8496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3100" b="1" dirty="0">
                <a:solidFill>
                  <a:srgbClr val="E57200"/>
                </a:solidFill>
                <a:latin typeface="Calibri"/>
                <a:cs typeface="Calibri"/>
              </a:rPr>
              <a:t>2023 Theme: </a:t>
            </a:r>
            <a:r>
              <a:rPr lang="en-GB" altLang="en-US" sz="3200" b="1" dirty="0">
                <a:solidFill>
                  <a:srgbClr val="E57200"/>
                </a:solidFill>
                <a:latin typeface="Calibri"/>
                <a:cs typeface="Calibri"/>
              </a:rPr>
              <a:t>A Youth-Powered Commonwealth</a:t>
            </a:r>
            <a:endParaRPr lang="en-GB" altLang="en-US" sz="3200" b="1" dirty="0">
              <a:solidFill>
                <a:srgbClr val="E57200"/>
              </a:solidFill>
              <a:cs typeface="Calibri"/>
            </a:endParaRPr>
          </a:p>
        </p:txBody>
      </p:sp>
      <p:pic>
        <p:nvPicPr>
          <p:cNvPr id="12294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344DD306-A197-4ADF-BAEC-E7A6AFC6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946775"/>
            <a:ext cx="34131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Logo&#10;&#10;Description automatically generated">
            <a:extLst>
              <a:ext uri="{FF2B5EF4-FFF2-40B4-BE49-F238E27FC236}">
                <a16:creationId xmlns:a16="http://schemas.microsoft.com/office/drawing/2014/main" id="{6B9A6FE1-FA7F-47DA-AD12-86B9596F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5861050"/>
            <a:ext cx="3038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BCA812-2A7D-4216-9F0F-1E3E7AF761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45A75FA2-4A0A-43A9-945B-58DD2BD83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374" y="5870818"/>
            <a:ext cx="2928550" cy="85196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E028892-D609-2D27-A69D-B8C47663C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4" y="5867630"/>
            <a:ext cx="3130874" cy="9226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A8510C7-FF9E-4874-95C0-DE24C735C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088"/>
            <a:ext cx="8928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E57200"/>
                </a:solidFill>
              </a:rPr>
              <a:t>Activity: Spark a Story!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CE268-5767-4A2C-9D9C-F17955F360F2}"/>
              </a:ext>
            </a:extLst>
          </p:cNvPr>
          <p:cNvSpPr txBox="1"/>
          <p:nvPr/>
        </p:nvSpPr>
        <p:spPr>
          <a:xfrm>
            <a:off x="447675" y="3895933"/>
            <a:ext cx="6623050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FANCY A CHALLENGE?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With the same story in mind, now write it </a:t>
            </a:r>
            <a:r>
              <a:rPr lang="en-US" sz="2000" b="1" dirty="0"/>
              <a:t>from a different point of view! </a:t>
            </a:r>
            <a:r>
              <a:rPr lang="en-US" sz="2000" dirty="0"/>
              <a:t>If you wrote about your chosen social issue from the perspective of a young person, what would their grandparents think about the same issue?</a:t>
            </a:r>
            <a:endParaRPr lang="en-GB" sz="2000" dirty="0"/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DB7A7B5C-80A0-4849-8617-D7199561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717550"/>
            <a:ext cx="651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/>
              <a:t>Objective: </a:t>
            </a:r>
            <a:r>
              <a:rPr lang="en-US" altLang="en-US" sz="1800" dirty="0"/>
              <a:t>Use your imagination to consider different perspectives </a:t>
            </a:r>
            <a:endParaRPr lang="en-GB" altLang="en-US" sz="1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C41AD-8EC2-48C1-9BCF-53DCA375AF91}"/>
              </a:ext>
            </a:extLst>
          </p:cNvPr>
          <p:cNvSpPr txBox="1"/>
          <p:nvPr/>
        </p:nvSpPr>
        <p:spPr>
          <a:xfrm>
            <a:off x="414338" y="1309913"/>
            <a:ext cx="8411907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Calibri"/>
                <a:cs typeface="Calibri"/>
              </a:rPr>
              <a:t>Think of a social issue that you feel passionately about.</a:t>
            </a:r>
            <a:br>
              <a:rPr lang="en-US" dirty="0"/>
            </a:br>
            <a:endParaRPr lang="en-US" dirty="0">
              <a:cs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Calibri"/>
                <a:cs typeface="Calibri"/>
              </a:rPr>
              <a:t>What are young people doing on a local and global scale to address this issue?</a:t>
            </a:r>
            <a:br>
              <a:rPr lang="en-US" dirty="0"/>
            </a:br>
            <a:endParaRPr lang="en-US" dirty="0">
              <a:cs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Calibri"/>
                <a:cs typeface="Calibri"/>
              </a:rPr>
              <a:t>How does their age affect the impact they are able to have? Does it give them a unique viewpoint?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>
              <a:cs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Calibri"/>
                <a:cs typeface="Calibri"/>
              </a:rPr>
              <a:t>Write a </a:t>
            </a:r>
            <a:r>
              <a:rPr lang="en-US" b="1" dirty="0">
                <a:latin typeface="Calibri"/>
                <a:cs typeface="Calibri"/>
              </a:rPr>
              <a:t>story, poem or essay</a:t>
            </a:r>
            <a:r>
              <a:rPr lang="en-US" dirty="0">
                <a:latin typeface="Calibri"/>
                <a:cs typeface="Calibri"/>
              </a:rPr>
              <a:t> based on these observations.</a:t>
            </a:r>
          </a:p>
        </p:txBody>
      </p:sp>
      <p:pic>
        <p:nvPicPr>
          <p:cNvPr id="15366" name="Picture 11" descr="Logo&#10;&#10;Description automatically generated">
            <a:extLst>
              <a:ext uri="{FF2B5EF4-FFF2-40B4-BE49-F238E27FC236}">
                <a16:creationId xmlns:a16="http://schemas.microsoft.com/office/drawing/2014/main" id="{9A57BEC1-24DA-4A4C-833F-4A08CD41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68988"/>
            <a:ext cx="29591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1B0D7010-C40D-4513-B9D5-7939CD68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976938"/>
            <a:ext cx="34925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">
            <a:extLst>
              <a:ext uri="{FF2B5EF4-FFF2-40B4-BE49-F238E27FC236}">
                <a16:creationId xmlns:a16="http://schemas.microsoft.com/office/drawing/2014/main" id="{560D60E3-F07E-4AEE-B89C-4E6ED154F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3008313"/>
            <a:ext cx="1544637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2DAEA-AFD7-4A1C-BF27-6512F377E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92CF480A-8509-4000-ACD2-280662FFE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374" y="5870818"/>
            <a:ext cx="2928550" cy="85196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1C13B87-A3F6-EE67-781C-E9DE89A96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4" y="5867630"/>
            <a:ext cx="3130874" cy="922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9D373B1-045C-47B4-ACF5-08E2774112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306388"/>
            <a:ext cx="7772400" cy="822325"/>
          </a:xfrm>
        </p:spPr>
        <p:txBody>
          <a:bodyPr/>
          <a:lstStyle/>
          <a:p>
            <a:r>
              <a:rPr lang="en-GB" altLang="en-US" sz="3600" b="1" dirty="0">
                <a:solidFill>
                  <a:srgbClr val="E57200"/>
                </a:solidFill>
              </a:rPr>
              <a:t>What is the QCEC?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2C76F5A-455C-4D16-913B-4FFBCD2D7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66838"/>
            <a:ext cx="82089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/>
                <a:cs typeface="Calibri"/>
              </a:rPr>
              <a:t>Launched 140 years ago</a:t>
            </a:r>
            <a:r>
              <a:rPr lang="en-GB" sz="2400" dirty="0">
                <a:latin typeface="Calibri"/>
                <a:cs typeface="Calibri"/>
              </a:rPr>
              <a:t>, it is the world’s oldest international writing competition for schools. 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GB" sz="2400" dirty="0">
              <a:latin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Calibri"/>
                <a:cs typeface="Calibri"/>
              </a:rPr>
              <a:t>One of the </a:t>
            </a:r>
            <a:r>
              <a:rPr lang="en-GB" altLang="en-US" sz="2400" b="1" dirty="0">
                <a:latin typeface="Calibri"/>
                <a:cs typeface="Calibri"/>
              </a:rPr>
              <a:t>largest creative writing </a:t>
            </a:r>
            <a:r>
              <a:rPr lang="en-GB" altLang="en-US" sz="2400" dirty="0">
                <a:latin typeface="Calibri"/>
                <a:cs typeface="Calibri"/>
              </a:rPr>
              <a:t>programmes for under-18s, inviting entries from all 56 nations of  the Commonwealth.</a:t>
            </a:r>
            <a:endParaRPr lang="en-GB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n-GB" altLang="en-US" sz="2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en-US" sz="2400" dirty="0"/>
              <a:t>An opportunity for young people to </a:t>
            </a:r>
            <a:r>
              <a:rPr lang="en-GB" altLang="en-US" sz="2400" b="1" dirty="0"/>
              <a:t>share their views and experiences </a:t>
            </a:r>
            <a:r>
              <a:rPr lang="en-GB" altLang="en-US" sz="2400" dirty="0"/>
              <a:t>on a </a:t>
            </a:r>
            <a:r>
              <a:rPr lang="en-GB" altLang="en-US" sz="2400" b="1" dirty="0"/>
              <a:t>global platform</a:t>
            </a:r>
            <a:endParaRPr lang="en-GB" altLang="en-US" sz="2400" dirty="0"/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10B45AB-01EE-49E4-AAA9-C0AF839A8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81" y="5879656"/>
            <a:ext cx="2969740" cy="844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E704C0-653E-5315-83E5-2B5C0C86D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2168356-F255-D67E-18EF-B25E259FB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4" y="5867630"/>
            <a:ext cx="3130874" cy="9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6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7BFF4E-2076-418E-852E-D0FA5DF46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913" y="1832748"/>
            <a:ext cx="7524750" cy="4464050"/>
          </a:xfrm>
        </p:spPr>
        <p:txBody>
          <a:bodyPr rtlCol="0">
            <a:norm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</a:rPr>
              <a:t>An international network of </a:t>
            </a:r>
            <a:r>
              <a:rPr lang="en-GB" sz="2400" b="1" dirty="0">
                <a:solidFill>
                  <a:schemeClr val="tx1"/>
                </a:solidFill>
              </a:rPr>
              <a:t>individuals and organisations </a:t>
            </a:r>
            <a:r>
              <a:rPr lang="en-GB" sz="2400" dirty="0">
                <a:solidFill>
                  <a:schemeClr val="tx1"/>
                </a:solidFill>
              </a:rPr>
              <a:t>committed to improving the lives and prospects of Commonwealth citizens </a:t>
            </a:r>
            <a:r>
              <a:rPr lang="en-GB" sz="2400" b="1" dirty="0">
                <a:solidFill>
                  <a:schemeClr val="tx1"/>
                </a:solidFill>
              </a:rPr>
              <a:t>across the world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</a:rPr>
              <a:t>Promotes the value, and </a:t>
            </a:r>
            <a:r>
              <a:rPr lang="en-GB" sz="2400" b="1" dirty="0">
                <a:solidFill>
                  <a:schemeClr val="tx1"/>
                </a:solidFill>
              </a:rPr>
              <a:t>values,</a:t>
            </a:r>
            <a:r>
              <a:rPr lang="en-GB" sz="2400" dirty="0">
                <a:solidFill>
                  <a:schemeClr val="tx1"/>
                </a:solidFill>
              </a:rPr>
              <a:t> of the Commonwealth through </a:t>
            </a:r>
            <a:r>
              <a:rPr lang="en-GB" sz="2400" b="1" dirty="0">
                <a:solidFill>
                  <a:schemeClr val="tx1"/>
                </a:solidFill>
              </a:rPr>
              <a:t>youth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empowerment, education and advocacy</a:t>
            </a:r>
          </a:p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3281B7-7141-4424-8C29-9CDD6E8A0F45}"/>
              </a:ext>
            </a:extLst>
          </p:cNvPr>
          <p:cNvSpPr txBox="1">
            <a:spLocks/>
          </p:cNvSpPr>
          <p:nvPr/>
        </p:nvSpPr>
        <p:spPr>
          <a:xfrm>
            <a:off x="827088" y="333375"/>
            <a:ext cx="7772400" cy="8207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E57200"/>
                </a:solidFill>
              </a:rPr>
              <a:t>What is the Royal Commonwealth Society?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5B258-FCBB-43CE-A154-1932D3BB3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3C0CDD0E-5F4D-4199-9004-EEB6BD751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374" y="5870818"/>
            <a:ext cx="2928550" cy="85196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9170D8-E9D5-6B97-5611-82DCE94AE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4" y="5867630"/>
            <a:ext cx="3130874" cy="922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AC03314-889D-4D46-B420-32D71ABCD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00955"/>
            <a:ext cx="81565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E57200"/>
                </a:solidFill>
              </a:rPr>
              <a:t>Why should you enter?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2AC7C0-05A4-480C-9ADE-E0C23D1B8226}"/>
              </a:ext>
            </a:extLst>
          </p:cNvPr>
          <p:cNvSpPr txBox="1"/>
          <p:nvPr/>
        </p:nvSpPr>
        <p:spPr>
          <a:xfrm>
            <a:off x="493712" y="1496618"/>
            <a:ext cx="8156576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Speak out and be heard! </a:t>
            </a:r>
            <a:r>
              <a:rPr lang="en-GB" sz="2200" dirty="0">
                <a:latin typeface="+mn-lt"/>
              </a:rPr>
              <a:t>Your voice will be </a:t>
            </a:r>
            <a:r>
              <a:rPr lang="en-GB" sz="2200" b="1" dirty="0">
                <a:latin typeface="+mn-lt"/>
              </a:rPr>
              <a:t>listened to </a:t>
            </a:r>
            <a:r>
              <a:rPr lang="en-GB" sz="2200" dirty="0">
                <a:latin typeface="+mn-lt"/>
              </a:rPr>
              <a:t>by a </a:t>
            </a:r>
            <a:br>
              <a:rPr lang="en-GB" sz="2200" dirty="0">
                <a:latin typeface="+mn-lt"/>
              </a:rPr>
            </a:br>
            <a:r>
              <a:rPr lang="en-GB" sz="2200" b="1" dirty="0">
                <a:latin typeface="+mn-lt"/>
              </a:rPr>
              <a:t>global audience</a:t>
            </a:r>
            <a:endParaRPr lang="en-GB" sz="2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Get involved! </a:t>
            </a:r>
            <a:r>
              <a:rPr lang="en-GB" sz="2200" dirty="0">
                <a:latin typeface="+mn-lt"/>
              </a:rPr>
              <a:t>Your input could influence </a:t>
            </a:r>
            <a:r>
              <a:rPr lang="en-GB" sz="2200" b="1" dirty="0">
                <a:latin typeface="+mn-lt"/>
              </a:rPr>
              <a:t>a better future</a:t>
            </a:r>
            <a:r>
              <a:rPr lang="en-GB" sz="2200" dirty="0">
                <a:latin typeface="+mn-lt"/>
              </a:rPr>
              <a:t> across </a:t>
            </a:r>
            <a:br>
              <a:rPr lang="en-GB" sz="2200" dirty="0">
                <a:latin typeface="+mn-lt"/>
              </a:rPr>
            </a:br>
            <a:r>
              <a:rPr lang="en-GB" sz="2200" b="1" dirty="0">
                <a:latin typeface="+mn-lt"/>
              </a:rPr>
              <a:t>56 countries</a:t>
            </a:r>
            <a:r>
              <a:rPr lang="en-GB" sz="2200" dirty="0">
                <a:latin typeface="+mn-lt"/>
              </a:rPr>
              <a:t> 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Share your unique experience!</a:t>
            </a:r>
            <a:r>
              <a:rPr lang="en-GB" sz="2200" dirty="0">
                <a:latin typeface="+mn-lt"/>
              </a:rPr>
              <a:t> Tell the world how your </a:t>
            </a:r>
            <a:r>
              <a:rPr lang="en-GB" sz="2200" b="1" dirty="0">
                <a:latin typeface="+mn-lt"/>
              </a:rPr>
              <a:t>local community </a:t>
            </a:r>
            <a:r>
              <a:rPr lang="en-GB" sz="2200" dirty="0">
                <a:latin typeface="+mn-lt"/>
              </a:rPr>
              <a:t>responds to </a:t>
            </a:r>
            <a:r>
              <a:rPr lang="en-GB" sz="2200" b="1" dirty="0">
                <a:latin typeface="+mn-lt"/>
              </a:rPr>
              <a:t>global issues </a:t>
            </a:r>
            <a:endParaRPr lang="en-GB" sz="2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Be a mover and a shaker! </a:t>
            </a:r>
            <a:r>
              <a:rPr lang="en-GB" sz="2200" b="1" dirty="0"/>
              <a:t>Challenge norms </a:t>
            </a:r>
            <a:r>
              <a:rPr lang="en-GB" sz="2200" dirty="0"/>
              <a:t>and</a:t>
            </a:r>
            <a:r>
              <a:rPr lang="en-GB" sz="2200" b="1" dirty="0"/>
              <a:t> paint your visions for the future </a:t>
            </a:r>
            <a:endParaRPr lang="en-GB" sz="2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Generate exciting career opportunities! </a:t>
            </a:r>
            <a:r>
              <a:rPr lang="en-GB" sz="2200" dirty="0"/>
              <a:t>Start by </a:t>
            </a:r>
            <a:r>
              <a:rPr lang="en-GB" sz="2200" b="1" dirty="0"/>
              <a:t>actively participating </a:t>
            </a:r>
            <a:r>
              <a:rPr lang="en-GB" sz="2200" dirty="0"/>
              <a:t>in </a:t>
            </a:r>
            <a:r>
              <a:rPr lang="en-GB" sz="2200" b="1" dirty="0"/>
              <a:t>social issues </a:t>
            </a:r>
            <a:endParaRPr lang="en-GB" sz="2200" b="1" dirty="0">
              <a:latin typeface="+mn-lt"/>
            </a:endParaRPr>
          </a:p>
        </p:txBody>
      </p:sp>
      <p:pic>
        <p:nvPicPr>
          <p:cNvPr id="6148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FB3D2BB6-C637-419A-BDC9-A12CFB22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75350"/>
            <a:ext cx="3384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Logo&#10;&#10;Description automatically generated">
            <a:extLst>
              <a:ext uri="{FF2B5EF4-FFF2-40B4-BE49-F238E27FC236}">
                <a16:creationId xmlns:a16="http://schemas.microsoft.com/office/drawing/2014/main" id="{55146462-67DC-4A37-BA9D-A6D26671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5864225"/>
            <a:ext cx="28860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7A291AC3-A4DA-4011-B72B-5DF1DCB18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34" y="-9862"/>
            <a:ext cx="14319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AC702-0016-45AE-A4B8-83D828872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3383A6E3-FA44-44FB-82C6-7BD01D1D6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374" y="5870818"/>
            <a:ext cx="2928550" cy="85196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B151F33-C8ED-A14D-08AA-F33438CEC8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4" y="5867630"/>
            <a:ext cx="3130874" cy="9226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B8FB882-2D59-4202-B00A-0E9D6059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49950"/>
            <a:ext cx="35290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Logo&#10;&#10;Description automatically generated">
            <a:extLst>
              <a:ext uri="{FF2B5EF4-FFF2-40B4-BE49-F238E27FC236}">
                <a16:creationId xmlns:a16="http://schemas.microsoft.com/office/drawing/2014/main" id="{D5528212-B37B-4B80-867C-36773E56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40413"/>
            <a:ext cx="28797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>
            <a:extLst>
              <a:ext uri="{FF2B5EF4-FFF2-40B4-BE49-F238E27FC236}">
                <a16:creationId xmlns:a16="http://schemas.microsoft.com/office/drawing/2014/main" id="{B1A0623A-63A5-4B0A-AADA-28F637F4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05263"/>
            <a:ext cx="61912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itle 1">
            <a:extLst>
              <a:ext uri="{FF2B5EF4-FFF2-40B4-BE49-F238E27FC236}">
                <a16:creationId xmlns:a16="http://schemas.microsoft.com/office/drawing/2014/main" id="{9D3D7607-05C3-44CE-96D9-27CE97357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3025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E57200"/>
                </a:solidFill>
              </a:rPr>
              <a:t>What skills will you develop?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08778-F60C-4904-BD7A-523CCE521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854E4C-9C8D-4B63-AE14-77F5B8289340}"/>
              </a:ext>
            </a:extLst>
          </p:cNvPr>
          <p:cNvSpPr txBox="1"/>
          <p:nvPr/>
        </p:nvSpPr>
        <p:spPr>
          <a:xfrm>
            <a:off x="249684" y="1084525"/>
            <a:ext cx="8210748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+mn-lt"/>
              </a:rPr>
              <a:t>Creative </a:t>
            </a:r>
            <a:r>
              <a:rPr lang="en-GB" sz="2100" b="1" dirty="0">
                <a:latin typeface="+mn-lt"/>
              </a:rPr>
              <a:t>written English </a:t>
            </a:r>
            <a:r>
              <a:rPr lang="en-GB" sz="2100" dirty="0">
                <a:latin typeface="+mn-lt"/>
              </a:rPr>
              <a:t>and</a:t>
            </a:r>
            <a:r>
              <a:rPr lang="en-GB" sz="2100" b="1" dirty="0">
                <a:latin typeface="+mn-lt"/>
              </a:rPr>
              <a:t> storytelling </a:t>
            </a:r>
          </a:p>
          <a:p>
            <a:pPr marL="457200" indent="-45720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latin typeface="+mn-lt"/>
              </a:rPr>
              <a:t>Critical thinking skills </a:t>
            </a:r>
            <a:r>
              <a:rPr lang="en-GB" sz="2100" dirty="0">
                <a:latin typeface="+mn-lt"/>
              </a:rPr>
              <a:t>to</a:t>
            </a:r>
            <a:r>
              <a:rPr lang="en-GB" sz="2100" b="1" dirty="0">
                <a:latin typeface="+mn-lt"/>
              </a:rPr>
              <a:t> reflect</a:t>
            </a:r>
            <a:r>
              <a:rPr lang="en-GB" sz="2100" dirty="0">
                <a:latin typeface="+mn-lt"/>
              </a:rPr>
              <a:t> on your local and international world</a:t>
            </a:r>
          </a:p>
          <a:p>
            <a:pPr marL="457200" indent="-45720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+mn-lt"/>
              </a:rPr>
              <a:t>Thinking </a:t>
            </a:r>
            <a:r>
              <a:rPr lang="en-GB" sz="2100" b="1" dirty="0">
                <a:latin typeface="+mn-lt"/>
              </a:rPr>
              <a:t>creatively</a:t>
            </a:r>
            <a:r>
              <a:rPr lang="en-GB" sz="2100" dirty="0">
                <a:latin typeface="+mn-lt"/>
              </a:rPr>
              <a:t> and </a:t>
            </a:r>
            <a:r>
              <a:rPr lang="en-GB" sz="2100" b="1" dirty="0">
                <a:latin typeface="+mn-lt"/>
              </a:rPr>
              <a:t>empathising</a:t>
            </a:r>
            <a:r>
              <a:rPr lang="en-GB" sz="2100" dirty="0">
                <a:latin typeface="+mn-lt"/>
              </a:rPr>
              <a:t> with other people’s experiences </a:t>
            </a:r>
          </a:p>
          <a:p>
            <a:pPr marL="457200" indent="-45720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+mn-lt"/>
              </a:rPr>
              <a:t>Gaining </a:t>
            </a:r>
            <a:r>
              <a:rPr lang="en-GB" sz="2100" b="1" dirty="0">
                <a:latin typeface="+mn-lt"/>
              </a:rPr>
              <a:t>confidence</a:t>
            </a:r>
            <a:r>
              <a:rPr lang="en-GB" sz="2100" dirty="0">
                <a:latin typeface="+mn-lt"/>
              </a:rPr>
              <a:t> to </a:t>
            </a:r>
            <a:r>
              <a:rPr lang="en-GB" sz="2100" b="1" dirty="0">
                <a:latin typeface="+mn-lt"/>
              </a:rPr>
              <a:t>share</a:t>
            </a:r>
            <a:r>
              <a:rPr lang="en-GB" sz="2100" dirty="0">
                <a:latin typeface="+mn-lt"/>
              </a:rPr>
              <a:t> </a:t>
            </a:r>
            <a:r>
              <a:rPr lang="en-GB" sz="2100" b="1" dirty="0">
                <a:latin typeface="+mn-lt"/>
              </a:rPr>
              <a:t>ideas</a:t>
            </a:r>
            <a:r>
              <a:rPr lang="en-GB" sz="2100" dirty="0">
                <a:latin typeface="+mn-lt"/>
              </a:rPr>
              <a:t> with thousands of readers across the globe</a:t>
            </a:r>
          </a:p>
          <a:p>
            <a:pPr marL="457200" indent="-45720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latin typeface="+mn-lt"/>
              </a:rPr>
              <a:t>Experimenting freely </a:t>
            </a:r>
            <a:r>
              <a:rPr lang="en-GB" sz="2100" dirty="0">
                <a:latin typeface="+mn-lt"/>
              </a:rPr>
              <a:t>with different genres and forms of </a:t>
            </a:r>
            <a:r>
              <a:rPr lang="en-GB" sz="2100" b="1" dirty="0">
                <a:latin typeface="+mn-lt"/>
              </a:rPr>
              <a:t>writing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50" dirty="0">
              <a:latin typeface="+mn-lt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CDA178A4-2678-4C13-BC64-8CE2B9272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374" y="5870818"/>
            <a:ext cx="2928550" cy="85196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C1F71E3-EAD0-A846-53A6-C2400BA34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4" y="5867630"/>
            <a:ext cx="3130874" cy="9226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760742-FCEB-49AA-A967-215676906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775" y="795652"/>
            <a:ext cx="8658225" cy="116686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1900" dirty="0">
                <a:solidFill>
                  <a:schemeClr val="tx1"/>
                </a:solidFill>
              </a:rPr>
              <a:t>Winners and Runners-up are brought to London for a </a:t>
            </a:r>
            <a:r>
              <a:rPr lang="en-GB" sz="1900" b="1" i="1" dirty="0">
                <a:solidFill>
                  <a:schemeClr val="tx1"/>
                </a:solidFill>
              </a:rPr>
              <a:t>Winners’ Week</a:t>
            </a:r>
            <a:r>
              <a:rPr lang="en-GB" sz="1900" dirty="0">
                <a:solidFill>
                  <a:schemeClr val="tx1"/>
                </a:solidFill>
              </a:rPr>
              <a:t>: a</a:t>
            </a:r>
            <a:r>
              <a:rPr lang="en-GB" sz="1900" b="1" dirty="0">
                <a:solidFill>
                  <a:schemeClr val="tx1"/>
                </a:solidFill>
              </a:rPr>
              <a:t> </a:t>
            </a:r>
            <a:r>
              <a:rPr lang="en-GB" sz="1900" dirty="0">
                <a:solidFill>
                  <a:schemeClr val="tx1"/>
                </a:solidFill>
              </a:rPr>
              <a:t>programme of cultural and educational activities, typically including an </a:t>
            </a:r>
            <a:r>
              <a:rPr lang="en-GB" sz="1900" b="1" dirty="0">
                <a:solidFill>
                  <a:schemeClr val="tx1"/>
                </a:solidFill>
              </a:rPr>
              <a:t>Awards Ceremony </a:t>
            </a:r>
            <a:r>
              <a:rPr lang="en-GB" sz="1900" dirty="0">
                <a:solidFill>
                  <a:schemeClr val="tx1"/>
                </a:solidFill>
              </a:rPr>
              <a:t>at</a:t>
            </a:r>
            <a:r>
              <a:rPr lang="en-GB" sz="1900" b="1" dirty="0">
                <a:solidFill>
                  <a:schemeClr val="tx1"/>
                </a:solidFill>
              </a:rPr>
              <a:t> Buckingham Palace</a:t>
            </a:r>
            <a:r>
              <a:rPr lang="en-GB" sz="1900" dirty="0">
                <a:solidFill>
                  <a:schemeClr val="tx1"/>
                </a:solidFill>
              </a:rPr>
              <a:t>!</a:t>
            </a:r>
            <a:r>
              <a:rPr lang="en-US" sz="1900" dirty="0"/>
              <a:t> </a:t>
            </a:r>
          </a:p>
          <a:p>
            <a:pPr algn="l" fontAlgn="auto"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3A7B333D-B235-4929-8856-E2EE8687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" y="4713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E57200"/>
                </a:solidFill>
              </a:rPr>
              <a:t>What could you win?</a:t>
            </a:r>
          </a:p>
        </p:txBody>
      </p:sp>
      <p:pic>
        <p:nvPicPr>
          <p:cNvPr id="8196" name="Picture 2" descr="https://www.thercs.org/images/09147d51-98c4-408d-859e-74068e5c3dcc/cropped?width=1440&amp;height=540">
            <a:extLst>
              <a:ext uri="{FF2B5EF4-FFF2-40B4-BE49-F238E27FC236}">
                <a16:creationId xmlns:a16="http://schemas.microsoft.com/office/drawing/2014/main" id="{06F19F48-C833-47F0-A4C1-63C9C731E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r="7639"/>
          <a:stretch>
            <a:fillRect/>
          </a:stretch>
        </p:blipFill>
        <p:spPr bwMode="auto">
          <a:xfrm>
            <a:off x="6156176" y="1657685"/>
            <a:ext cx="2694137" cy="18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Logo&#10;&#10;Description automatically generated">
            <a:extLst>
              <a:ext uri="{FF2B5EF4-FFF2-40B4-BE49-F238E27FC236}">
                <a16:creationId xmlns:a16="http://schemas.microsoft.com/office/drawing/2014/main" id="{F91A75EE-3055-4CF3-B52C-5262477C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64225"/>
            <a:ext cx="2949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386DDC5-58AE-451A-B69D-3DDC0C07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949950"/>
            <a:ext cx="34766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FF094-2694-43A1-815E-C293E43211CF}"/>
              </a:ext>
            </a:extLst>
          </p:cNvPr>
          <p:cNvSpPr txBox="1"/>
          <p:nvPr/>
        </p:nvSpPr>
        <p:spPr>
          <a:xfrm>
            <a:off x="6143446" y="3757039"/>
            <a:ext cx="2733824" cy="1600438"/>
          </a:xfrm>
          <a:prstGeom prst="rect">
            <a:avLst/>
          </a:prstGeom>
          <a:noFill/>
          <a:ln>
            <a:solidFill>
              <a:srgbClr val="E572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400" dirty="0"/>
              <a:t>Every young person who enters receives a </a:t>
            </a:r>
            <a:r>
              <a:rPr lang="en-GB" sz="1400" b="1" dirty="0"/>
              <a:t>Certificate of Participation</a:t>
            </a:r>
          </a:p>
          <a:p>
            <a:pPr algn="ctr" fontAlgn="auto">
              <a:spcAft>
                <a:spcPts val="0"/>
              </a:spcAft>
              <a:defRPr/>
            </a:pPr>
            <a:endParaRPr lang="en-GB" sz="1400" b="1" i="1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sz="1400" b="1" dirty="0"/>
              <a:t>Gold, Silver and Bronze</a:t>
            </a:r>
            <a:r>
              <a:rPr lang="en-GB" sz="1400" dirty="0"/>
              <a:t> </a:t>
            </a:r>
            <a:r>
              <a:rPr lang="en-GB" sz="1400" b="1" dirty="0"/>
              <a:t>Certificates</a:t>
            </a:r>
            <a:r>
              <a:rPr lang="en-GB" sz="1400" dirty="0"/>
              <a:t> are awarded to excellent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1A1F5-1D8B-4E88-96C5-60671C146381}"/>
              </a:ext>
            </a:extLst>
          </p:cNvPr>
          <p:cNvSpPr txBox="1"/>
          <p:nvPr/>
        </p:nvSpPr>
        <p:spPr>
          <a:xfrm>
            <a:off x="293686" y="2404268"/>
            <a:ext cx="5932283" cy="309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Meetings with </a:t>
            </a:r>
            <a:r>
              <a:rPr 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high-profile literary figures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diplomats, 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high-level decision-makers </a:t>
            </a:r>
            <a:endParaRPr lang="en-GB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writing workshops 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well-known authors </a:t>
            </a:r>
            <a:endParaRPr lang="en-GB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A visit to </a:t>
            </a:r>
            <a:r>
              <a:rPr 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Cambridge University</a:t>
            </a:r>
            <a:endParaRPr lang="en-GB" sz="1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 the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sights of London, 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evening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some of London’s oldest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theatres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Recording entries 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 BBC Broadcasting House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3B417-726D-40BA-BBFA-B38D3C63F029}"/>
              </a:ext>
            </a:extLst>
          </p:cNvPr>
          <p:cNvSpPr txBox="1"/>
          <p:nvPr/>
        </p:nvSpPr>
        <p:spPr>
          <a:xfrm>
            <a:off x="231775" y="1737472"/>
            <a:ext cx="6356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Winners’ Week is </a:t>
            </a:r>
            <a:r>
              <a:rPr lang="en-US" sz="1800" b="1" dirty="0">
                <a:solidFill>
                  <a:schemeClr val="tx1"/>
                </a:solidFill>
              </a:rPr>
              <a:t>different each year, </a:t>
            </a:r>
            <a:r>
              <a:rPr lang="en-US" sz="1800" dirty="0">
                <a:solidFill>
                  <a:schemeClr val="tx1"/>
                </a:solidFill>
              </a:rPr>
              <a:t>but p</a:t>
            </a:r>
            <a:r>
              <a:rPr lang="en-US" dirty="0"/>
              <a:t>ast activities have </a:t>
            </a:r>
            <a:br>
              <a:rPr lang="en-US" dirty="0"/>
            </a:br>
            <a:r>
              <a:rPr lang="en-US" dirty="0"/>
              <a:t>included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37E62F-7700-428C-A9E2-F2A7562EB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0F059862-1054-44B1-8D00-7616957B9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374" y="5870818"/>
            <a:ext cx="2928550" cy="85196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3B11E13-C7B5-DCDD-60C9-C5C4CD9339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4" y="5867630"/>
            <a:ext cx="3130874" cy="9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33A7FF8-4F4B-4793-A45F-E8B519C60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9990"/>
            <a:ext cx="7772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E57200"/>
                </a:solidFill>
              </a:rPr>
              <a:t>Where will your writing be shared?</a:t>
            </a:r>
          </a:p>
        </p:txBody>
      </p:sp>
      <p:sp>
        <p:nvSpPr>
          <p:cNvPr id="9219" name="AutoShape 2" descr="Image result for world reader">
            <a:extLst>
              <a:ext uri="{FF2B5EF4-FFF2-40B4-BE49-F238E27FC236}">
                <a16:creationId xmlns:a16="http://schemas.microsoft.com/office/drawing/2014/main" id="{2BBD6017-3F7B-46EB-887F-3273ACDB65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0" name="AutoShape 4" descr="Image result for world reader">
            <a:extLst>
              <a:ext uri="{FF2B5EF4-FFF2-40B4-BE49-F238E27FC236}">
                <a16:creationId xmlns:a16="http://schemas.microsoft.com/office/drawing/2014/main" id="{528BBCA8-1B6B-40A9-B541-18254FDDA4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9D6F6A7C-29C3-47B1-A55C-19EF1065C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9" y="2954281"/>
            <a:ext cx="33718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\\RCS-DC01\RCS Data\PUBLICATIONS\01 VOICES MAGAZINE\10 December 2017\WEB files\CWVoices_Facebook_Issue10.jpg">
            <a:extLst>
              <a:ext uri="{FF2B5EF4-FFF2-40B4-BE49-F238E27FC236}">
                <a16:creationId xmlns:a16="http://schemas.microsoft.com/office/drawing/2014/main" id="{A91FDC68-C183-4607-AD09-2F5F4993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" y="1182688"/>
            <a:ext cx="27527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6">
            <a:extLst>
              <a:ext uri="{FF2B5EF4-FFF2-40B4-BE49-F238E27FC236}">
                <a16:creationId xmlns:a16="http://schemas.microsoft.com/office/drawing/2014/main" id="{0FB5D726-3964-4823-ACFC-052BCBBE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993" y="1692717"/>
            <a:ext cx="522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Published in </a:t>
            </a:r>
            <a:r>
              <a:rPr lang="en-GB" altLang="en-US" sz="2000" i="1" dirty="0"/>
              <a:t>Voices</a:t>
            </a:r>
            <a:r>
              <a:rPr lang="en-GB" altLang="en-US" sz="2000" dirty="0"/>
              <a:t>, the Royal Commonwealth Society’s magazine, and in our online blog.</a:t>
            </a:r>
          </a:p>
        </p:txBody>
      </p:sp>
      <p:sp>
        <p:nvSpPr>
          <p:cNvPr id="9224" name="TextBox 7">
            <a:extLst>
              <a:ext uri="{FF2B5EF4-FFF2-40B4-BE49-F238E27FC236}">
                <a16:creationId xmlns:a16="http://schemas.microsoft.com/office/drawing/2014/main" id="{A3DB6486-54EF-441F-9279-E62542A2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3011212"/>
            <a:ext cx="5138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Turned in to an eBook and uploaded to </a:t>
            </a:r>
            <a:r>
              <a:rPr lang="en-GB" altLang="en-US" sz="2000" i="1" dirty="0"/>
              <a:t>Worldreader</a:t>
            </a:r>
            <a:r>
              <a:rPr lang="en-GB" altLang="en-US" sz="2000" dirty="0"/>
              <a:t>.</a:t>
            </a:r>
          </a:p>
        </p:txBody>
      </p:sp>
      <p:pic>
        <p:nvPicPr>
          <p:cNvPr id="9225" name="Picture 2" descr="Logo&#10;&#10;Description automatically generated">
            <a:extLst>
              <a:ext uri="{FF2B5EF4-FFF2-40B4-BE49-F238E27FC236}">
                <a16:creationId xmlns:a16="http://schemas.microsoft.com/office/drawing/2014/main" id="{44D1D52D-8DC6-4262-8531-1B63AEDC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05488"/>
            <a:ext cx="30845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4B90614-3B6F-4D5E-8EF7-B0739CAC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5949950"/>
            <a:ext cx="36401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3C7D2-D21C-4BE8-BD94-3908CEECB6BC}"/>
              </a:ext>
            </a:extLst>
          </p:cNvPr>
          <p:cNvSpPr txBox="1"/>
          <p:nvPr/>
        </p:nvSpPr>
        <p:spPr>
          <a:xfrm>
            <a:off x="3802063" y="4374734"/>
            <a:ext cx="48942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n-lt"/>
              </a:rPr>
              <a:t>Read and broadcasted by influential and well-known Commonwealth figures.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043FD-08CC-4713-AEB7-137D10DAEB43}"/>
              </a:ext>
            </a:extLst>
          </p:cNvPr>
          <p:cNvSpPr txBox="1"/>
          <p:nvPr/>
        </p:nvSpPr>
        <p:spPr>
          <a:xfrm>
            <a:off x="3728123" y="908720"/>
            <a:ext cx="486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Winning entries are: </a:t>
            </a:r>
            <a:endParaRPr lang="en-GB" sz="2800" dirty="0"/>
          </a:p>
        </p:txBody>
      </p:sp>
      <p:pic>
        <p:nvPicPr>
          <p:cNvPr id="6" name="Picture 5" descr="A picture containing person, outdoor, clothing, posing&#10;&#10;Description automatically generated">
            <a:extLst>
              <a:ext uri="{FF2B5EF4-FFF2-40B4-BE49-F238E27FC236}">
                <a16:creationId xmlns:a16="http://schemas.microsoft.com/office/drawing/2014/main" id="{66173487-6348-4C4A-ADDC-E4D460002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46" y="3824462"/>
            <a:ext cx="1584176" cy="1584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E4899C-24F3-46E2-9148-13D1EBB76E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D0BC261C-5A23-4D3F-B896-7B24839B8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0374" y="5870818"/>
            <a:ext cx="2928550" cy="85196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AD7B448-8FC7-1A21-44F6-9472AD4C73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4" y="5867630"/>
            <a:ext cx="3130874" cy="9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9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>
            <a:extLst>
              <a:ext uri="{FF2B5EF4-FFF2-40B4-BE49-F238E27FC236}">
                <a16:creationId xmlns:a16="http://schemas.microsoft.com/office/drawing/2014/main" id="{A2885289-4E5F-4164-AD3E-18F5171C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8913"/>
            <a:ext cx="74882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E57200"/>
                </a:solidFill>
              </a:rPr>
              <a:t>It all starts with a story… </a:t>
            </a:r>
          </a:p>
          <a:p>
            <a:endParaRPr lang="en-GB" alt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49B2D76-B363-466F-8E78-58D010F69A8A}"/>
              </a:ext>
            </a:extLst>
          </p:cNvPr>
          <p:cNvSpPr/>
          <p:nvPr/>
        </p:nvSpPr>
        <p:spPr>
          <a:xfrm>
            <a:off x="250825" y="4365625"/>
            <a:ext cx="8713788" cy="922338"/>
          </a:xfrm>
          <a:prstGeom prst="wedgeRectCallout">
            <a:avLst>
              <a:gd name="adj1" fmla="val -50166"/>
              <a:gd name="adj2" fmla="val 74662"/>
            </a:avLst>
          </a:prstGeom>
          <a:solidFill>
            <a:schemeClr val="bg1"/>
          </a:solidFill>
          <a:ln>
            <a:solidFill>
              <a:srgbClr val="E57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extBox 6">
            <a:extLst>
              <a:ext uri="{FF2B5EF4-FFF2-40B4-BE49-F238E27FC236}">
                <a16:creationId xmlns:a16="http://schemas.microsoft.com/office/drawing/2014/main" id="{0E84A7FF-9F2E-466A-A3DF-D4F7145E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79938"/>
            <a:ext cx="9434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“Keep writing; it will change your life, and </a:t>
            </a:r>
            <a:r>
              <a:rPr lang="en-US" altLang="en-US" sz="2400" u="sng"/>
              <a:t>you</a:t>
            </a:r>
            <a:r>
              <a:rPr lang="en-US" altLang="en-US" sz="2400"/>
              <a:t> can change the world.”</a:t>
            </a:r>
            <a:endParaRPr lang="en-GB" altLang="en-US" sz="2400"/>
          </a:p>
        </p:txBody>
      </p:sp>
      <p:sp>
        <p:nvSpPr>
          <p:cNvPr id="11270" name="TextBox 7">
            <a:extLst>
              <a:ext uri="{FF2B5EF4-FFF2-40B4-BE49-F238E27FC236}">
                <a16:creationId xmlns:a16="http://schemas.microsoft.com/office/drawing/2014/main" id="{87445088-3076-49D5-9385-CFF4BB8F0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5348288"/>
            <a:ext cx="72215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400" i="1"/>
              <a:t>- Mei Fong, Pulitzer Prize-winning writer and 1989 QCEC Winner </a:t>
            </a:r>
            <a:endParaRPr lang="en-GB" altLang="en-US" sz="1400" i="1"/>
          </a:p>
        </p:txBody>
      </p:sp>
      <p:pic>
        <p:nvPicPr>
          <p:cNvPr id="11271" name="Picture 9" descr="Logo&#10;&#10;Description automatically generated">
            <a:extLst>
              <a:ext uri="{FF2B5EF4-FFF2-40B4-BE49-F238E27FC236}">
                <a16:creationId xmlns:a16="http://schemas.microsoft.com/office/drawing/2014/main" id="{12CBEF66-E459-4C81-B616-F852503B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48350"/>
            <a:ext cx="29924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0E32B25C-6ACA-4962-9EF1-93FA5281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88050"/>
            <a:ext cx="3522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227F0-486C-4289-A961-C89C9C141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2B4B2C4-2038-4441-9197-DB50D1736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481" y="5879656"/>
            <a:ext cx="2969740" cy="844576"/>
          </a:xfrm>
          <a:prstGeom prst="rect">
            <a:avLst/>
          </a:prstGeom>
        </p:spPr>
      </p:pic>
      <p:pic>
        <p:nvPicPr>
          <p:cNvPr id="3" name="Online Media 2" title="Winning the QCEC can change your life">
            <a:hlinkClick r:id="" action="ppaction://media"/>
            <a:extLst>
              <a:ext uri="{FF2B5EF4-FFF2-40B4-BE49-F238E27FC236}">
                <a16:creationId xmlns:a16="http://schemas.microsoft.com/office/drawing/2014/main" id="{04AA2AF4-D827-DBD6-9698-CED65750EB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910031" y="866808"/>
            <a:ext cx="5414473" cy="322315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A1C8BD4-795F-5AC5-F50F-DBE882F04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4" y="5867630"/>
            <a:ext cx="3130874" cy="9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>
            <a:extLst>
              <a:ext uri="{FF2B5EF4-FFF2-40B4-BE49-F238E27FC236}">
                <a16:creationId xmlns:a16="http://schemas.microsoft.com/office/drawing/2014/main" id="{A2885289-4E5F-4164-AD3E-18F5171C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44462"/>
            <a:ext cx="74882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solidFill>
                  <a:srgbClr val="E57200"/>
                </a:solidFill>
                <a:latin typeface="Calibri"/>
                <a:cs typeface="Calibri"/>
              </a:rPr>
              <a:t>2023 Theme: </a:t>
            </a:r>
            <a:endParaRPr lang="en-GB" altLang="en-US" sz="3600" b="1" dirty="0">
              <a:solidFill>
                <a:srgbClr val="E57200"/>
              </a:solidFill>
            </a:endParaRPr>
          </a:p>
          <a:p>
            <a:pPr algn="ctr" eaLnBrk="1" hangingPunct="1"/>
            <a:r>
              <a:rPr lang="en-GB" altLang="en-US" sz="3600" b="1" dirty="0">
                <a:solidFill>
                  <a:srgbClr val="E57200"/>
                </a:solidFill>
                <a:latin typeface="Calibri"/>
                <a:cs typeface="Calibri"/>
              </a:rPr>
              <a:t>A Youth-Powered Commonwealth</a:t>
            </a:r>
            <a:endParaRPr lang="en-GB" altLang="en-US" sz="3600" b="1" dirty="0">
              <a:solidFill>
                <a:srgbClr val="E57200"/>
              </a:solidFill>
              <a:cs typeface="Calibri"/>
            </a:endParaRPr>
          </a:p>
          <a:p>
            <a:endParaRPr lang="en-GB" altLang="en-US" dirty="0"/>
          </a:p>
        </p:txBody>
      </p:sp>
      <p:pic>
        <p:nvPicPr>
          <p:cNvPr id="11271" name="Picture 9" descr="Logo&#10;&#10;Description automatically generated">
            <a:extLst>
              <a:ext uri="{FF2B5EF4-FFF2-40B4-BE49-F238E27FC236}">
                <a16:creationId xmlns:a16="http://schemas.microsoft.com/office/drawing/2014/main" id="{12CBEF66-E459-4C81-B616-F852503B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48350"/>
            <a:ext cx="29924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0E32B25C-6ACA-4962-9EF1-93FA5281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88050"/>
            <a:ext cx="3522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65347D-27B2-428B-A487-D30BBAB7F875}"/>
              </a:ext>
            </a:extLst>
          </p:cNvPr>
          <p:cNvSpPr txBox="1"/>
          <p:nvPr/>
        </p:nvSpPr>
        <p:spPr>
          <a:xfrm>
            <a:off x="4067944" y="1865701"/>
            <a:ext cx="457200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2000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0D1A7-5C62-45F5-B70C-C0ECAA588AFD}"/>
              </a:ext>
            </a:extLst>
          </p:cNvPr>
          <p:cNvSpPr txBox="1"/>
          <p:nvPr/>
        </p:nvSpPr>
        <p:spPr>
          <a:xfrm>
            <a:off x="4058135" y="3206026"/>
            <a:ext cx="4830960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dirty="0">
              <a:highlight>
                <a:srgbClr val="FFFF00"/>
              </a:highlight>
              <a:cs typeface="Calibri"/>
            </a:endParaRP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8153FC-DA50-461F-9877-A0C6597C6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236"/>
            <a:ext cx="9144000" cy="1049764"/>
          </a:xfrm>
          <a:prstGeom prst="rect">
            <a:avLst/>
          </a:prstGeom>
        </p:spPr>
      </p:pic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DB8A7D4-BA73-4599-A08F-92B88785D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481" y="5879656"/>
            <a:ext cx="2969740" cy="844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6D93B-0662-435F-A851-E6D775DD6168}"/>
              </a:ext>
            </a:extLst>
          </p:cNvPr>
          <p:cNvSpPr txBox="1"/>
          <p:nvPr/>
        </p:nvSpPr>
        <p:spPr>
          <a:xfrm>
            <a:off x="886744" y="1444610"/>
            <a:ext cx="7657947" cy="39687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Calibri"/>
                <a:cs typeface="Calibri"/>
              </a:rPr>
              <a:t>This year’s theme is </a:t>
            </a:r>
            <a:r>
              <a:rPr lang="en-GB" sz="2000" i="1" dirty="0">
                <a:latin typeface="Calibri"/>
                <a:cs typeface="Calibri"/>
              </a:rPr>
              <a:t>A Youth-Powered Commonwealth</a:t>
            </a:r>
            <a:r>
              <a:rPr lang="en-GB" sz="2000" dirty="0">
                <a:latin typeface="Calibri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endParaRPr lang="en-GB" sz="1000" dirty="0"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To mark the 50th Anniversary of the Commonwealth Youth </a:t>
            </a:r>
            <a:r>
              <a:rPr lang="en-US" sz="2000" dirty="0" err="1">
                <a:latin typeface="Calibri"/>
                <a:cs typeface="Calibri"/>
              </a:rPr>
              <a:t>Programme</a:t>
            </a:r>
            <a:r>
              <a:rPr lang="en-US" sz="2000" dirty="0">
                <a:latin typeface="Calibri"/>
                <a:cs typeface="Calibri"/>
              </a:rPr>
              <a:t>, Commonwealth Heads of Government declared 2023 a year dedicated to youth-led action for sustainable and inclusive development and called on a renewal and strengthening of our commitment to youth engagement and empowerment. </a:t>
            </a:r>
            <a:r>
              <a:rPr lang="en-GB" sz="2000" dirty="0">
                <a:latin typeface="Calibri"/>
                <a:cs typeface="Calibri"/>
              </a:rPr>
              <a:t>Young people are asked to explore the power they hold within the global community and how it can be harnessed to make a meaningful impact in the world.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3507A32-70F9-1427-9B4C-5DF310854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4" y="5867630"/>
            <a:ext cx="3130874" cy="9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6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 deck 1  -  Compatibility Mode" id="{7760F33A-86EA-4A14-945B-EFFCF306273E}" vid="{2ED39C16-CF74-4CA9-9BE5-D95EED9FB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 deck JUNIOURS   -  Compatibility Mode" id="{D980A2BD-10A1-461E-8544-C2E8D670515D}" vid="{A7AC7C89-953B-4809-B440-F691DD2BB8D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 Presentation - The Queens Commonwealth Essay Competition 2020" id="{460D8B39-ED8C-4F1A-B002-539B799D9F32}" vid="{D4846E05-9903-48B3-9B6C-8724E9ABEE9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9E3D3B125F6A4899428F0AB8CE693D" ma:contentTypeVersion="16" ma:contentTypeDescription="Create a new document." ma:contentTypeScope="" ma:versionID="8a6c0d1348b4bdae2a8eb1de12966552">
  <xsd:schema xmlns:xsd="http://www.w3.org/2001/XMLSchema" xmlns:xs="http://www.w3.org/2001/XMLSchema" xmlns:p="http://schemas.microsoft.com/office/2006/metadata/properties" xmlns:ns2="500cda8a-cbcb-44e1-a5f6-348e912c3d63" xmlns:ns3="e6804b82-f036-470c-911f-7bb92f28e7e8" targetNamespace="http://schemas.microsoft.com/office/2006/metadata/properties" ma:root="true" ma:fieldsID="f17969847e5c54df0fe2cdd584e2bc0d" ns2:_="" ns3:_="">
    <xsd:import namespace="500cda8a-cbcb-44e1-a5f6-348e912c3d63"/>
    <xsd:import namespace="e6804b82-f036-470c-911f-7bb92f28e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cda8a-cbcb-44e1-a5f6-348e912c3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68af2-abe1-4703-bb40-062dc6b22c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04b82-f036-470c-911f-7bb92f28e7e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31a2b5-414c-4d8b-b68a-7507f677c1d3}" ma:internalName="TaxCatchAll" ma:showField="CatchAllData" ma:web="e6804b82-f036-470c-911f-7bb92f28e7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0cda8a-cbcb-44e1-a5f6-348e912c3d63">
      <Terms xmlns="http://schemas.microsoft.com/office/infopath/2007/PartnerControls"/>
    </lcf76f155ced4ddcb4097134ff3c332f>
    <TaxCatchAll xmlns="e6804b82-f036-470c-911f-7bb92f28e7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B94A56-57BE-41FB-83C7-3F0015B11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0cda8a-cbcb-44e1-a5f6-348e912c3d63"/>
    <ds:schemaRef ds:uri="e6804b82-f036-470c-911f-7bb92f28e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8CF931-A6BA-45F2-AACD-DE32C2D09D40}">
  <ds:schemaRefs>
    <ds:schemaRef ds:uri="http://purl.org/dc/elements/1.1/"/>
    <ds:schemaRef ds:uri="http://purl.org/dc/terms/"/>
    <ds:schemaRef ds:uri="500cda8a-cbcb-44e1-a5f6-348e912c3d63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6804b82-f036-470c-911f-7bb92f28e7e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B2BE7E-AB7B-4C43-ABB6-0A88420C1D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1162</Words>
  <Application>Microsoft Office PowerPoint</Application>
  <PresentationFormat>On-screen Show (4:3)</PresentationFormat>
  <Paragraphs>109</Paragraphs>
  <Slides>11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Office Theme</vt:lpstr>
      <vt:lpstr>1_Office Theme</vt:lpstr>
      <vt:lpstr>PowerPoint Presentation</vt:lpstr>
      <vt:lpstr>What is the QCEC?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Mkaya Carrigan</dc:creator>
  <cp:lastModifiedBy>Hana Davis</cp:lastModifiedBy>
  <cp:revision>126</cp:revision>
  <dcterms:created xsi:type="dcterms:W3CDTF">2021-03-25T10:08:31Z</dcterms:created>
  <dcterms:modified xsi:type="dcterms:W3CDTF">2023-02-28T15:16:25Z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0x0101001B9E3D3B125F6A4899428F0AB8CE693D</vt:lpwstr>
  </property>
  <property fmtid="{D5CDD505-2E9C-101B-9397-08002B2CF9AE}" pid="3" name="MediaServiceImageTags">
    <vt:lpwstr/>
  </property>
</Properties>
</file>