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6" r:id="rId5"/>
    <p:sldMasterId id="2147483687" r:id="rId6"/>
  </p:sldMasterIdLst>
  <p:notesMasterIdLst>
    <p:notesMasterId r:id="rId17"/>
  </p:notesMasterIdLst>
  <p:sldIdLst>
    <p:sldId id="281" r:id="rId7"/>
    <p:sldId id="286" r:id="rId8"/>
    <p:sldId id="263" r:id="rId9"/>
    <p:sldId id="258" r:id="rId10"/>
    <p:sldId id="283" r:id="rId11"/>
    <p:sldId id="282" r:id="rId12"/>
    <p:sldId id="287" r:id="rId13"/>
    <p:sldId id="284" r:id="rId14"/>
    <p:sldId id="277" r:id="rId15"/>
    <p:sldId id="264" r:id="rId1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200"/>
    <a:srgbClr val="00B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595A9A-ECEC-D4D0-06B3-5B248E63E4B4}" v="12" dt="2023-02-28T15:15:17.474"/>
    <p1510:client id="{7833B5E8-0C1B-3E4F-0A9D-26E171C75347}" v="6" dt="2023-02-28T10:45:53.410"/>
    <p1510:client id="{CEA2C92B-9EE5-3CBC-A1DC-D95BA07A8F9E}" v="1" dt="2023-02-27T17:25:17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101" autoAdjust="0"/>
  </p:normalViewPr>
  <p:slideViewPr>
    <p:cSldViewPr>
      <p:cViewPr varScale="1">
        <p:scale>
          <a:sx n="101" d="100"/>
          <a:sy n="101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 Davis" userId="S::hana.davis@royalcwsociety.org::745c867c-3e4d-4ea5-851b-d27849a3ce69" providerId="AD" clId="Web-{CEA2C92B-9EE5-3CBC-A1DC-D95BA07A8F9E}"/>
    <pc:docChg chg="modSld">
      <pc:chgData name="Hana Davis" userId="S::hana.davis@royalcwsociety.org::745c867c-3e4d-4ea5-851b-d27849a3ce69" providerId="AD" clId="Web-{CEA2C92B-9EE5-3CBC-A1DC-D95BA07A8F9E}" dt="2023-02-27T17:25:16.132" v="2"/>
      <pc:docMkLst>
        <pc:docMk/>
      </pc:docMkLst>
      <pc:sldChg chg="modNotes">
        <pc:chgData name="Hana Davis" userId="S::hana.davis@royalcwsociety.org::745c867c-3e4d-4ea5-851b-d27849a3ce69" providerId="AD" clId="Web-{CEA2C92B-9EE5-3CBC-A1DC-D95BA07A8F9E}" dt="2023-02-27T17:25:16.132" v="2"/>
        <pc:sldMkLst>
          <pc:docMk/>
          <pc:sldMk cId="4127462269" sldId="286"/>
        </pc:sldMkLst>
      </pc:sldChg>
    </pc:docChg>
  </pc:docChgLst>
  <pc:docChgLst>
    <pc:chgData name="Sophie Spencer" userId="S::sophie.spencer@royalcwsociety.org::f0e8edc6-75f7-45d0-8cd0-b94eef1d4cdf" providerId="AD" clId="Web-{7833B5E8-0C1B-3E4F-0A9D-26E171C75347}"/>
    <pc:docChg chg="modSld">
      <pc:chgData name="Sophie Spencer" userId="S::sophie.spencer@royalcwsociety.org::f0e8edc6-75f7-45d0-8cd0-b94eef1d4cdf" providerId="AD" clId="Web-{7833B5E8-0C1B-3E4F-0A9D-26E171C75347}" dt="2023-02-28T10:45:51.113" v="3" actId="20577"/>
      <pc:docMkLst>
        <pc:docMk/>
      </pc:docMkLst>
      <pc:sldChg chg="modSp">
        <pc:chgData name="Sophie Spencer" userId="S::sophie.spencer@royalcwsociety.org::f0e8edc6-75f7-45d0-8cd0-b94eef1d4cdf" providerId="AD" clId="Web-{7833B5E8-0C1B-3E4F-0A9D-26E171C75347}" dt="2023-02-28T10:45:51.113" v="3" actId="20577"/>
        <pc:sldMkLst>
          <pc:docMk/>
          <pc:sldMk cId="4127462269" sldId="286"/>
        </pc:sldMkLst>
        <pc:spChg chg="mod">
          <ac:chgData name="Sophie Spencer" userId="S::sophie.spencer@royalcwsociety.org::f0e8edc6-75f7-45d0-8cd0-b94eef1d4cdf" providerId="AD" clId="Web-{7833B5E8-0C1B-3E4F-0A9D-26E171C75347}" dt="2023-02-28T10:45:51.113" v="3" actId="20577"/>
          <ac:spMkLst>
            <pc:docMk/>
            <pc:sldMk cId="4127462269" sldId="286"/>
            <ac:spMk id="4100" creationId="{12C76F5A-455C-4D16-913B-4FFBCD2D7CDC}"/>
          </ac:spMkLst>
        </pc:spChg>
      </pc:sldChg>
    </pc:docChg>
  </pc:docChgLst>
  <pc:docChgLst>
    <pc:chgData name="Hana Davis" userId="S::hana.davis@royalcwsociety.org::745c867c-3e4d-4ea5-851b-d27849a3ce69" providerId="AD" clId="Web-{5E595A9A-ECEC-D4D0-06B3-5B248E63E4B4}"/>
    <pc:docChg chg="modSld">
      <pc:chgData name="Hana Davis" userId="S::hana.davis@royalcwsociety.org::745c867c-3e4d-4ea5-851b-d27849a3ce69" providerId="AD" clId="Web-{5E595A9A-ECEC-D4D0-06B3-5B248E63E4B4}" dt="2023-02-28T15:15:17.474" v="7" actId="20577"/>
      <pc:docMkLst>
        <pc:docMk/>
      </pc:docMkLst>
      <pc:sldChg chg="modSp">
        <pc:chgData name="Hana Davis" userId="S::hana.davis@royalcwsociety.org::745c867c-3e4d-4ea5-851b-d27849a3ce69" providerId="AD" clId="Web-{5E595A9A-ECEC-D4D0-06B3-5B248E63E4B4}" dt="2023-02-28T15:15:17.474" v="7" actId="20577"/>
        <pc:sldMkLst>
          <pc:docMk/>
          <pc:sldMk cId="0" sldId="264"/>
        </pc:sldMkLst>
        <pc:spChg chg="mod">
          <ac:chgData name="Hana Davis" userId="S::hana.davis@royalcwsociety.org::745c867c-3e4d-4ea5-851b-d27849a3ce69" providerId="AD" clId="Web-{5E595A9A-ECEC-D4D0-06B3-5B248E63E4B4}" dt="2023-02-28T15:15:17.474" v="7" actId="20577"/>
          <ac:spMkLst>
            <pc:docMk/>
            <pc:sldMk cId="0" sldId="264"/>
            <ac:spMk id="5" creationId="{5B0EACD6-EC87-4635-A958-CCA3CB7640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5CC19-A5E7-41EA-8EE6-95B948D5C8FF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E4103-B214-46F3-850C-BB709D68B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8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E4103-B214-46F3-850C-BB709D68B9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64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b="1" dirty="0"/>
              <a:t>Bullet 1: The Queen’s Commonwealth Essay Competition, or QCEC, </a:t>
            </a:r>
            <a:r>
              <a:rPr lang="en-GB" altLang="en-US" sz="1200" b="0" dirty="0"/>
              <a:t>w</a:t>
            </a:r>
            <a:r>
              <a:rPr lang="en-GB" altLang="en-US" sz="1200" dirty="0"/>
              <a:t>ith </a:t>
            </a:r>
            <a:r>
              <a:rPr lang="en-GB" altLang="en-US" b="1" dirty="0"/>
              <a:t>160,000</a:t>
            </a:r>
            <a:r>
              <a:rPr lang="en-GB" altLang="en-US" sz="1200" b="1" dirty="0"/>
              <a:t> entries since 2010</a:t>
            </a:r>
          </a:p>
          <a:p>
            <a:endParaRPr lang="en-GB" altLang="en-US" sz="1200" b="1" dirty="0"/>
          </a:p>
          <a:p>
            <a:r>
              <a:rPr lang="en-GB" altLang="en-US" sz="1200" b="1" dirty="0"/>
              <a:t>Bullet 2: </a:t>
            </a:r>
            <a:r>
              <a:rPr lang="en-GB" altLang="en-US" sz="1200" b="0" dirty="0"/>
              <a:t>Previous winners include the </a:t>
            </a:r>
            <a:r>
              <a:rPr lang="en-GB" altLang="en-US" sz="1200" b="1" dirty="0"/>
              <a:t>Prime Minister of Singapore </a:t>
            </a:r>
            <a:r>
              <a:rPr lang="en-GB" altLang="en-US" sz="1200" b="0" dirty="0"/>
              <a:t>and the </a:t>
            </a:r>
            <a:r>
              <a:rPr lang="en-GB" altLang="en-US" sz="1200" b="1" dirty="0"/>
              <a:t>Pulitzer Prize Winner, Mei Fong</a:t>
            </a:r>
            <a:r>
              <a:rPr lang="en-GB" altLang="en-US" sz="1200" b="0" dirty="0"/>
              <a:t>, who we will hear from later.</a:t>
            </a:r>
          </a:p>
          <a:p>
            <a:endParaRPr lang="en-GB" altLang="en-US" sz="1200" b="0" dirty="0"/>
          </a:p>
          <a:p>
            <a:r>
              <a:rPr lang="en-GB" altLang="en-US" sz="1200" b="1" dirty="0"/>
              <a:t>Bullet 3: </a:t>
            </a:r>
            <a:r>
              <a:rPr lang="en-GB" altLang="en-US" sz="1200" b="0" dirty="0"/>
              <a:t>by</a:t>
            </a:r>
            <a:r>
              <a:rPr lang="en-GB" altLang="en-US" sz="1200" b="1" dirty="0"/>
              <a:t> writing freely</a:t>
            </a:r>
            <a:r>
              <a:rPr lang="en-GB" altLang="en-US" sz="1200" dirty="0"/>
              <a:t> on an important current topic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62D9-8F41-4918-9E04-329178887C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17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 1: The RCS was founded in 1868 and has run the QCEC since its creation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E462D9-8F41-4918-9E04-329178887C3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69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 1: </a:t>
            </a:r>
            <a:r>
              <a:rPr lang="en-GB" sz="1200" dirty="0">
                <a:latin typeface="+mn-lt"/>
              </a:rPr>
              <a:t>This is a rare opportunity for you to </a:t>
            </a:r>
            <a:r>
              <a:rPr lang="en-GB" sz="1200" b="1" dirty="0">
                <a:latin typeface="+mn-lt"/>
              </a:rPr>
              <a:t>use your voice </a:t>
            </a:r>
            <a:r>
              <a:rPr lang="en-GB" sz="1200" dirty="0">
                <a:latin typeface="+mn-lt"/>
              </a:rPr>
              <a:t>and </a:t>
            </a:r>
            <a:r>
              <a:rPr lang="en-GB" sz="1200" b="1" dirty="0">
                <a:latin typeface="+mn-lt"/>
              </a:rPr>
              <a:t>be listened to </a:t>
            </a:r>
            <a:r>
              <a:rPr lang="en-GB" sz="1200" dirty="0">
                <a:latin typeface="+mn-lt"/>
              </a:rPr>
              <a:t>by people across the world </a:t>
            </a:r>
          </a:p>
          <a:p>
            <a:endParaRPr lang="en-GB" sz="1200" dirty="0">
              <a:latin typeface="+mn-lt"/>
            </a:endParaRPr>
          </a:p>
          <a:p>
            <a:r>
              <a:rPr lang="en-GB" sz="1200" dirty="0">
                <a:latin typeface="+mn-lt"/>
              </a:rPr>
              <a:t>Bullet 2: You are an extremely </a:t>
            </a:r>
            <a:r>
              <a:rPr lang="en-GB" sz="1200" b="1" dirty="0">
                <a:latin typeface="+mn-lt"/>
              </a:rPr>
              <a:t>valuable member </a:t>
            </a:r>
            <a:r>
              <a:rPr lang="en-GB" sz="1200" dirty="0">
                <a:latin typeface="+mn-lt"/>
              </a:rPr>
              <a:t>of the Commonwealth, and your input within this international community could influence </a:t>
            </a:r>
            <a:r>
              <a:rPr lang="en-GB" sz="1200" b="1" dirty="0">
                <a:latin typeface="+mn-lt"/>
              </a:rPr>
              <a:t>a better future</a:t>
            </a:r>
            <a:r>
              <a:rPr lang="en-GB" sz="1200" dirty="0">
                <a:latin typeface="+mn-lt"/>
              </a:rPr>
              <a:t> across </a:t>
            </a:r>
            <a:r>
              <a:rPr lang="en-GB" sz="1200" b="1" dirty="0">
                <a:latin typeface="+mn-lt"/>
              </a:rPr>
              <a:t>54 countries</a:t>
            </a:r>
            <a:r>
              <a:rPr lang="en-GB" sz="1200" dirty="0">
                <a:latin typeface="+mn-lt"/>
              </a:rPr>
              <a:t> </a:t>
            </a:r>
            <a:br>
              <a:rPr lang="en-GB" sz="1200" dirty="0">
                <a:latin typeface="+mn-lt"/>
              </a:rPr>
            </a:br>
            <a:endParaRPr lang="en-GB" sz="1200" dirty="0">
              <a:latin typeface="+mn-lt"/>
            </a:endParaRPr>
          </a:p>
          <a:p>
            <a:r>
              <a:rPr lang="en-GB" dirty="0"/>
              <a:t>Bullet 3: Perhaps there is a person or group you are particularly inspired by and you want to share their story </a:t>
            </a:r>
          </a:p>
          <a:p>
            <a:endParaRPr lang="en-GB" dirty="0"/>
          </a:p>
          <a:p>
            <a:r>
              <a:rPr lang="en-GB" dirty="0"/>
              <a:t>Bullet 4: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E4103-B214-46F3-850C-BB709D68B9B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09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Bullet 4: such as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workshopping Romeo and Juliet on the stage of Shakespeare’s Globe Theatre </a:t>
            </a: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visiting backstage at the National Theatre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A7186-EB3C-4F91-B9D3-14CFB7A5F4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76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 1: </a:t>
            </a:r>
          </a:p>
          <a:p>
            <a:endParaRPr lang="en-US" dirty="0"/>
          </a:p>
          <a:p>
            <a:r>
              <a:rPr lang="en-US" dirty="0"/>
              <a:t>Bullet 2: </a:t>
            </a:r>
            <a:r>
              <a:rPr lang="en-GB" altLang="en-US" sz="1200" i="1" dirty="0"/>
              <a:t>Worldreader</a:t>
            </a:r>
            <a:r>
              <a:rPr lang="en-GB" altLang="en-US" sz="1200" dirty="0"/>
              <a:t> provides reading apps which allow anyone, anywhere to access </a:t>
            </a:r>
            <a:r>
              <a:rPr lang="en-GB" altLang="en-US" sz="1200" dirty="0" err="1"/>
              <a:t>ebooks</a:t>
            </a:r>
            <a:r>
              <a:rPr lang="en-GB" altLang="en-US" sz="1200" dirty="0"/>
              <a:t>. They reach readers in 46 countries, providing them with 42,233 book titles in 43 languages. </a:t>
            </a:r>
            <a:endParaRPr lang="en-US" dirty="0"/>
          </a:p>
          <a:p>
            <a:endParaRPr lang="en-US" dirty="0"/>
          </a:p>
          <a:p>
            <a:r>
              <a:rPr lang="en-US" dirty="0"/>
              <a:t>Bullet 3: The entry of last year’s Senior Runner-Up from India, Ananya Mukerji, was read on Instagram by Bollywood star, </a:t>
            </a:r>
            <a:r>
              <a:rPr lang="en-US" dirty="0" err="1"/>
              <a:t>Kareena</a:t>
            </a:r>
            <a:r>
              <a:rPr lang="en-US" dirty="0"/>
              <a:t> Kapoor Khan, and has been watched nearly two million times! Ananya’s piece was also printed in a number of major Indian news publications and websites.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E4103-B214-46F3-850C-BB709D68B9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76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watch a short clip and hear from some of the previous winners and runners up of the QCEC, as well as some supporters of the competition.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62D9-8F41-4918-9E04-329178887C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86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year, the QCEC seeks to explore a topical theme for the Commonwealth’s young people. Previous years have seen submissions on the environment, inclusion, and enterprise. </a:t>
            </a:r>
          </a:p>
          <a:p>
            <a:endParaRPr lang="en-US" dirty="0"/>
          </a:p>
          <a:p>
            <a:r>
              <a:rPr lang="en-US" dirty="0"/>
              <a:t>This year, we want young people to explore how they, and their communities, experienced the Covid-19 pandemic.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62D9-8F41-4918-9E04-329178887C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8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8662A46-3295-4C7F-B795-6FEDD83F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10275"/>
            <a:ext cx="3384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EBD2ECD-7957-4790-B533-794B81BA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246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081193C-08E7-4804-B1F3-AE79CA42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876925"/>
            <a:ext cx="28082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140DE21-702D-4159-8E15-CB693655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8FDA58A-D9B2-4597-AF1D-0B43628383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24FF-98FB-41B7-A97F-A84F8D4158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82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4D83B-457F-4756-B1C1-88445E31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EF44-20AF-40BF-94B0-F6E43558294E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0E533-A783-4D22-9F1B-677CD177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9FB3-EF64-47CE-85D2-08CA7691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7C5F6-905F-4814-9860-0F80FB7341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38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2E7D3-0E0E-4437-95B9-0FACAB13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67A8-75E5-4C3E-BA61-6297BA53D7B8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5FB48-0DF0-4C00-8A36-94405B4E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57748-9197-4361-BFDC-25FFDEB2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FEFF-CBA4-4217-8111-17A2ED0E8A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19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20BABF1-628D-45F1-85B0-E0CAA3892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10275"/>
            <a:ext cx="3384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D851BA93-F7E9-486C-8884-B08F266F9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246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C5B4DD4F-6B2D-4EE0-9F37-CF542E307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876925"/>
            <a:ext cx="28082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618F9F-B170-4098-899C-7E81B08ABD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36A54-6B70-4A70-9756-4700CF7DC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2899-8EC7-491C-884F-958ECA7A12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40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036E6B4-4F42-4C8B-88EC-7DA2FA032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10275"/>
            <a:ext cx="3384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E53CBD0-20C6-4C65-BCB0-89919585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246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973914DB-49A6-492E-B48D-92789957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876925"/>
            <a:ext cx="28082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6B4F32D-EFCA-40D7-9DC6-32CF776B6E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148410-6220-4797-9542-4572B20C1F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1E08-B7A0-424F-B6AE-AD58E62254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99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6CF87-381F-4FE8-BB37-7D6EE733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6035-5A70-4BDE-9BC6-70F3D75980F7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7C134-6357-4422-9B5C-B5CCB9DED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DAB06-CF64-4D5D-A3C1-78374EB6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991E-83FE-4EA3-AC69-FA3EECC5E3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1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8D57D-D68F-466C-AA4B-1914E473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F7440-C32B-45BA-BBAD-5E95497ECAFC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AF463-A4D7-4447-980E-18F85FD5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B690B-07BA-452A-BE98-3B4C11B3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80AE-D706-45B6-94A5-EF009F1C81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103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C925F1-95F2-44F8-B399-5B3EFF07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2D0BC-05C3-4403-B808-A05ED9AB44F0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D2A32E-D7B3-442B-9B76-80CE29CE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E9B174-497A-49EC-9A78-3379EE29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1E563-BA96-43C8-837C-82084DBCBA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429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30A788-D4E5-4FF9-842F-C9ED407C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D9EC-6242-4D55-84B7-0C72A04EC54E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CC2F9E-43F3-4ABE-89E3-03DE591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6187EE-8E48-4E71-9735-0389C077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3DE9-9426-4EBA-AEA2-C661A4645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27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8A53745-9A4B-4732-B49C-2A9A3E30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D3A3-A4C3-4CD4-A513-AE86F3692A29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6456D9-45B7-4257-88D2-98EEA547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4CF504-D6A1-4098-B8E8-C30A6A66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C736-D617-49C7-92EC-512CF16723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40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457FD5-FAC0-41AF-B1E2-8284AD77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8F82-D3E6-4ACD-826C-833BF54D672A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36563A-18C2-4F81-A7A4-814CA409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B38EA8-97D8-4E24-8E11-01C59338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78952-F335-4CAC-B307-BD6FDFF630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4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CEAB0-8FBB-424F-850A-9F79CEBF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CEEF-1109-409F-8B65-232EDEAB6F78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3F338-0CAE-4D61-A0AB-7B94757A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E1213-3B96-4B44-86A7-113BFB12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79D9-51B6-4333-AA65-8647281C0D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000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D1A738-B186-4D50-9CAA-74FC6F63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105F-7A4D-4E05-9E4F-3F6DF5B5B776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D6E135-FEAF-430E-BCC8-E06D0B74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538438-6EAB-4408-AB1B-0787B260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7522-5A06-49E9-B29E-083CE4A52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225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3A0C29-CCE9-4031-BF7C-26CA945A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3584-5BA2-4157-821A-AE9D86440475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AA9B1A-1053-40A5-9158-F2C62334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48124E-E237-49B6-8699-FB18FC9A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A16B-4284-42EF-8AA3-07973CDCEB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060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736A0-2FA6-49BD-BC5B-66D07486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629C-5604-4457-B5D6-A2B03660FBAF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FFA31-C733-4D4C-8784-FDBCD19D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AE049-F2D2-4C87-972D-831E7086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B5D9-B85B-469E-9CE7-2232190FA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23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42EA1-68D8-42B4-9F35-C0CE42EF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FC2C-2BE8-43DC-9EEB-F292E1A3D3A1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504DB-570F-432B-A946-9A22EDED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88D01-C478-4D3A-9375-10DFF2EC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A941-4723-45D7-A17E-A86A5995B9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8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CCBE3-06C0-4C34-8DD1-FE1E1F88A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9189F-35EA-4B0E-BBB6-8799D884059F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151-C47D-484C-82B4-8245330B9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71F87-15D2-4BC6-9FD4-3878D4F6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A35D-39CA-4FE2-AA80-46BE99AC6B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8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992D9C-522F-46BE-BF99-71CCE5D5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7D6D-6442-478B-9831-654CB768E211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0D5B56-0B80-4C29-89EF-443E8CDE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9FE0A1-A7A9-42B5-B142-5AE8F17C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5F74-ACAB-4CEE-8972-676A5CFBA8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6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0E3B4E0-62D9-4832-B427-5EFA654F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A6BF-05B4-4050-8D67-909E5C67FFB4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5FE321-825C-4616-B956-21A4435A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BEABFF-2937-4ABC-8819-D698A42D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08EF-4877-41C9-B6B0-2027F13C8C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56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BC83BB-FAD7-49D6-A104-4346835C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9E6C-28A2-4CEA-962F-F7F813B4B56B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4FDD874-E2FA-4E79-93E3-60D2B013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63633F-7AB0-420E-AC48-DB43B2B4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5195-893D-4D51-AFA4-AB406E5F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8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15E320B-3A8A-42AD-84DA-50EC846F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8758-5D4E-4080-94A1-A55B3F65CC53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0DC13F-A112-4EF2-AF0D-443A58CE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9C2933-9EF5-4D92-82AA-C8BB07F9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9FE8-D5E7-48AE-B9FD-43A3AD19A4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61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F03609-93AF-45DE-95E9-5A8143FC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F3FF-C5B3-46F4-897B-0918FF6F3DB4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662D10-75D4-489D-A4F7-9F8A12341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83A69E-A17A-4F0A-ABC9-84A10FEC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12013-2CEA-4256-A1EA-FF24F0BB44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4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138E66-8EF0-4DE7-B10B-C584598A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C496-90C0-4EEB-A6D9-60B53F0BC37B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C13330-D420-496C-850A-51FEED79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DF340C-DE96-4E4F-833F-48F96460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3B67-B4F7-4320-9EAB-2AF269FB36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52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3ABB2A-18D8-4AA0-953D-4D5745ABA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81A288B-DC7F-40E5-8683-8A557DDCF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25194-078B-4D51-84A3-25BB9EA60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10837D-8660-4E62-9B7E-E333648A910D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7B2B7-90D2-4E15-B2BC-1B329CA2A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5E121-89C1-4406-9882-F443F1CCE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EC4847-8733-4720-8C49-CCF8FBBCB5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F9602A4-E844-4856-92E0-E12684E23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95798F-17C8-4E72-9D4B-C10EEFB5C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2794B-2F91-431C-984A-3CF9A8766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C773C7-8826-476C-93D5-D8CC26F39A26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3B792-A738-4B25-B949-8FE3E1969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39576-2965-45CB-96A1-819199871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38B97B-FB40-463C-86DB-C5697AA9E8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C9CB17-EA37-420A-9E3C-1FB504002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6C391B-FA73-43F5-B4EB-157AEA71F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67FD9-A59F-4C36-90AB-C67357D44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9CFAB4-DA21-4B0A-99F4-ADFF203A86CA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38D3D-E4A2-4CF2-AD60-E4BA8658F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66D59-EEF4-4B84-9A56-3DECC9588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E58472-5141-4D6A-97D6-B7F1FEF4CA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51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qJFP7oGjIE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7">
            <a:extLst>
              <a:ext uri="{FF2B5EF4-FFF2-40B4-BE49-F238E27FC236}">
                <a16:creationId xmlns:a16="http://schemas.microsoft.com/office/drawing/2014/main" id="{D63B6703-A8A9-4EE3-86F0-201586AA2F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9825" y="3140075"/>
            <a:ext cx="4324350" cy="1446213"/>
          </a:xfrm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B61CDF6A-0035-46D8-B898-1736345D4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3025"/>
            <a:ext cx="7947025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4B2AC9-C886-4E2A-BB90-4E16C9C28ABA}"/>
              </a:ext>
            </a:extLst>
          </p:cNvPr>
          <p:cNvSpPr/>
          <p:nvPr/>
        </p:nvSpPr>
        <p:spPr>
          <a:xfrm>
            <a:off x="2974975" y="4335463"/>
            <a:ext cx="3525838" cy="2089150"/>
          </a:xfrm>
          <a:prstGeom prst="rect">
            <a:avLst/>
          </a:prstGeom>
          <a:solidFill>
            <a:srgbClr val="00B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4D7E97-BCCE-45FF-BAF8-FB24167D61E7}"/>
              </a:ext>
            </a:extLst>
          </p:cNvPr>
          <p:cNvSpPr txBox="1">
            <a:spLocks/>
          </p:cNvSpPr>
          <p:nvPr/>
        </p:nvSpPr>
        <p:spPr>
          <a:xfrm>
            <a:off x="2195513" y="3148013"/>
            <a:ext cx="4752975" cy="1079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078" name="Subtitle 2">
            <a:extLst>
              <a:ext uri="{FF2B5EF4-FFF2-40B4-BE49-F238E27FC236}">
                <a16:creationId xmlns:a16="http://schemas.microsoft.com/office/drawing/2014/main" id="{46BF5D9E-C306-4CBA-8C45-C5AED9EEE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3284984"/>
            <a:ext cx="4370388" cy="238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i="1" dirty="0">
                <a:solidFill>
                  <a:schemeClr val="bg1"/>
                </a:solidFill>
              </a:rPr>
              <a:t>Does an opportunity to have your creative voice heard across the world excite you?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1800" i="1" dirty="0">
              <a:solidFill>
                <a:schemeClr val="bg1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i="1" dirty="0">
                <a:solidFill>
                  <a:schemeClr val="bg1"/>
                </a:solidFill>
              </a:rPr>
              <a:t>Are you inspired by your community’s response to a challenging year?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1800" i="1" dirty="0">
              <a:solidFill>
                <a:schemeClr val="bg1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i="1" dirty="0">
                <a:solidFill>
                  <a:schemeClr val="bg1"/>
                </a:solidFill>
              </a:rPr>
              <a:t>Do you want to express your experience or your visions for the future to a global audience?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1600" i="1" dirty="0">
              <a:solidFill>
                <a:schemeClr val="bg1"/>
              </a:solidFill>
            </a:endParaRPr>
          </a:p>
        </p:txBody>
      </p:sp>
      <p:pic>
        <p:nvPicPr>
          <p:cNvPr id="3080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319DD9B-5FAB-40B2-934B-3BD92E756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4300"/>
            <a:ext cx="2252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F004180-4758-1A7F-B624-E420128E1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28" y="179280"/>
            <a:ext cx="3422344" cy="10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99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3140B62-D66D-46A5-A485-CEE0546CB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088"/>
            <a:ext cx="8928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E57200"/>
                </a:solidFill>
              </a:rPr>
              <a:t>Activity: Give Me Five!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26FD0-0711-4452-88DB-1EC34B098D0C}"/>
              </a:ext>
            </a:extLst>
          </p:cNvPr>
          <p:cNvSpPr txBox="1"/>
          <p:nvPr/>
        </p:nvSpPr>
        <p:spPr>
          <a:xfrm>
            <a:off x="322263" y="4314071"/>
            <a:ext cx="5256213" cy="1323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TOP TIP!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Use </a:t>
            </a:r>
            <a:r>
              <a:rPr lang="en-US" sz="2000" b="1" dirty="0"/>
              <a:t>sequence words </a:t>
            </a:r>
            <a:r>
              <a:rPr lang="en-US" sz="2000" dirty="0"/>
              <a:t>such as </a:t>
            </a:r>
            <a:r>
              <a:rPr lang="en-US" sz="2000" i="1" dirty="0"/>
              <a:t>first, then, next, after that, finally</a:t>
            </a:r>
            <a:r>
              <a:rPr lang="en-US" sz="2000" dirty="0"/>
              <a:t> to create a clear structure for your story and make it exciting for your listener. </a:t>
            </a:r>
            <a:endParaRPr lang="en-GB" sz="2000" b="1" dirty="0"/>
          </a:p>
        </p:txBody>
      </p:sp>
      <p:pic>
        <p:nvPicPr>
          <p:cNvPr id="14340" name="Picture 7">
            <a:extLst>
              <a:ext uri="{FF2B5EF4-FFF2-40B4-BE49-F238E27FC236}">
                <a16:creationId xmlns:a16="http://schemas.microsoft.com/office/drawing/2014/main" id="{A9C48DBA-E436-4444-A313-EA29D87DD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4221163"/>
            <a:ext cx="335121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">
            <a:extLst>
              <a:ext uri="{FF2B5EF4-FFF2-40B4-BE49-F238E27FC236}">
                <a16:creationId xmlns:a16="http://schemas.microsoft.com/office/drawing/2014/main" id="{2473CE95-CDAE-4B9A-B3B4-93FB29EC6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717550"/>
            <a:ext cx="651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/>
              <a:t>Objective: </a:t>
            </a:r>
            <a:r>
              <a:rPr lang="en-GB" altLang="en-US" sz="1800"/>
              <a:t>Practise planning stories and identifying key plot points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EACD6-EC87-4635-A958-CCA3CB76406A}"/>
              </a:ext>
            </a:extLst>
          </p:cNvPr>
          <p:cNvSpPr txBox="1"/>
          <p:nvPr/>
        </p:nvSpPr>
        <p:spPr>
          <a:xfrm>
            <a:off x="107950" y="1174750"/>
            <a:ext cx="8928100" cy="3139321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</a:rPr>
              <a:t>Start with a closed hand. Think of a</a:t>
            </a:r>
            <a:r>
              <a:rPr lang="en-US" b="1" dirty="0">
                <a:latin typeface="+mn-lt"/>
              </a:rPr>
              <a:t> superhero</a:t>
            </a:r>
            <a:r>
              <a:rPr lang="en-US" dirty="0">
                <a:latin typeface="+mn-lt"/>
              </a:rPr>
              <a:t> and explain their superpowers to your partner in </a:t>
            </a:r>
            <a:r>
              <a:rPr lang="en-US" b="1" dirty="0">
                <a:latin typeface="+mn-lt"/>
              </a:rPr>
              <a:t>5 key points</a:t>
            </a:r>
            <a:r>
              <a:rPr lang="en-US" dirty="0">
                <a:latin typeface="+mn-lt"/>
              </a:rPr>
              <a:t>. Open one finger </a:t>
            </a:r>
            <a:r>
              <a:rPr lang="en-US" b="1" dirty="0">
                <a:latin typeface="+mn-lt"/>
              </a:rPr>
              <a:t>each time you start a new point</a:t>
            </a:r>
            <a:r>
              <a:rPr lang="en-US" dirty="0">
                <a:latin typeface="+mn-lt"/>
              </a:rPr>
              <a:t>. When you have finished your 5 points, your hand should be primed for a whopping high five with your partner!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dirty="0">
                <a:latin typeface="+mn-lt"/>
              </a:rPr>
              <a:t>Create a story answering these magic five questions about your superhero: </a:t>
            </a:r>
            <a:r>
              <a:rPr lang="en-US" b="1" dirty="0">
                <a:latin typeface="+mn-lt"/>
              </a:rPr>
              <a:t>Who </a:t>
            </a:r>
            <a:r>
              <a:rPr lang="en-US" dirty="0">
                <a:latin typeface="+mn-lt"/>
              </a:rPr>
              <a:t>are they? </a:t>
            </a:r>
            <a:r>
              <a:rPr lang="en-US" b="1" dirty="0">
                <a:latin typeface="+mn-lt"/>
              </a:rPr>
              <a:t>What</a:t>
            </a:r>
            <a:r>
              <a:rPr lang="en-US" dirty="0">
                <a:latin typeface="+mn-lt"/>
              </a:rPr>
              <a:t> event takes place that needs their help? </a:t>
            </a:r>
            <a:r>
              <a:rPr lang="en-US" b="1" dirty="0">
                <a:latin typeface="+mn-lt"/>
              </a:rPr>
              <a:t>Where </a:t>
            </a:r>
            <a:r>
              <a:rPr lang="en-US" dirty="0">
                <a:latin typeface="+mn-lt"/>
              </a:rPr>
              <a:t>and</a:t>
            </a:r>
            <a:r>
              <a:rPr lang="en-US" b="1" dirty="0">
                <a:latin typeface="+mn-lt"/>
              </a:rPr>
              <a:t> when </a:t>
            </a:r>
            <a:r>
              <a:rPr lang="en-US" dirty="0">
                <a:latin typeface="+mn-lt"/>
              </a:rPr>
              <a:t>does it take place? </a:t>
            </a:r>
            <a:r>
              <a:rPr lang="en-US" b="1" dirty="0">
                <a:latin typeface="+mn-lt"/>
              </a:rPr>
              <a:t>How</a:t>
            </a:r>
            <a:r>
              <a:rPr lang="en-US" dirty="0">
                <a:latin typeface="+mn-lt"/>
              </a:rPr>
              <a:t> do their superpowers benefit their community?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n-US" dirty="0">
                <a:latin typeface="+mn-lt"/>
              </a:rPr>
              <a:t>Now, </a:t>
            </a:r>
            <a:r>
              <a:rPr lang="en-US" b="1" dirty="0">
                <a:latin typeface="+mn-lt"/>
              </a:rPr>
              <a:t>create your own story outline </a:t>
            </a:r>
            <a:r>
              <a:rPr lang="en-US" dirty="0">
                <a:latin typeface="+mn-lt"/>
              </a:rPr>
              <a:t>using the same method: each time you start a new point, raise a finger.</a:t>
            </a:r>
          </a:p>
        </p:txBody>
      </p:sp>
      <p:pic>
        <p:nvPicPr>
          <p:cNvPr id="14343" name="Picture 11" descr="Logo&#10;&#10;Description automatically generated">
            <a:extLst>
              <a:ext uri="{FF2B5EF4-FFF2-40B4-BE49-F238E27FC236}">
                <a16:creationId xmlns:a16="http://schemas.microsoft.com/office/drawing/2014/main" id="{5974B14E-FC13-4D35-B54E-C12F59AE5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868988"/>
            <a:ext cx="29591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1B076ABB-E31A-4757-87AE-893CECA5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976938"/>
            <a:ext cx="34925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9FD74A-F99E-4AE7-B879-527AC0E43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E32FACE-D08F-CFD5-8F8A-C6F8E3D9C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11" y="5871299"/>
            <a:ext cx="3134312" cy="9236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9D373B1-045C-47B4-ACF5-08E2774112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306388"/>
            <a:ext cx="7772400" cy="822325"/>
          </a:xfrm>
        </p:spPr>
        <p:txBody>
          <a:bodyPr/>
          <a:lstStyle/>
          <a:p>
            <a:r>
              <a:rPr lang="en-GB" altLang="en-US" sz="3600" b="1" dirty="0">
                <a:solidFill>
                  <a:srgbClr val="E57200"/>
                </a:solidFill>
              </a:rPr>
              <a:t>What is the QCEC?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2C76F5A-455C-4D16-913B-4FFBCD2D7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" y="1412776"/>
            <a:ext cx="82089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/>
                <a:cs typeface="Calibri"/>
              </a:rPr>
              <a:t>Started 140 years ago</a:t>
            </a:r>
            <a:r>
              <a:rPr lang="en-GB" sz="2400" dirty="0">
                <a:latin typeface="Calibri"/>
                <a:cs typeface="Calibri"/>
              </a:rPr>
              <a:t>, it is the world’s oldest international writing competition for schools. 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GB" sz="2400" dirty="0">
              <a:latin typeface="Calibri"/>
              <a:cs typeface="Calibri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Calibri"/>
                <a:cs typeface="Calibri"/>
              </a:rPr>
              <a:t>One of the </a:t>
            </a:r>
            <a:r>
              <a:rPr lang="en-GB" altLang="en-US" sz="2400" b="1" dirty="0">
                <a:latin typeface="Calibri"/>
                <a:cs typeface="Calibri"/>
              </a:rPr>
              <a:t>largest creative writing </a:t>
            </a:r>
            <a:r>
              <a:rPr lang="en-GB" altLang="en-US" sz="2400" dirty="0">
                <a:latin typeface="Calibri"/>
                <a:cs typeface="Calibri"/>
              </a:rPr>
              <a:t>programmes for under-18s, inviting entries from all 56 nations of the Commonwealth.</a:t>
            </a:r>
            <a:endParaRPr lang="en-GB" dirty="0"/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n-GB" altLang="en-US" sz="24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altLang="en-US" sz="2400" dirty="0"/>
              <a:t>An opportunity for young people to </a:t>
            </a:r>
            <a:r>
              <a:rPr lang="en-GB" altLang="en-US" sz="2400" b="1" dirty="0"/>
              <a:t>share their views and experiences </a:t>
            </a:r>
            <a:r>
              <a:rPr lang="en-GB" altLang="en-US" sz="2400" dirty="0"/>
              <a:t>on a </a:t>
            </a:r>
            <a:r>
              <a:rPr lang="en-GB" altLang="en-US" sz="2400" b="1" dirty="0"/>
              <a:t>global platform</a:t>
            </a:r>
            <a:endParaRPr lang="en-GB" altLang="en-US" sz="2400" dirty="0"/>
          </a:p>
        </p:txBody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10B45AB-01EE-49E4-AAA9-C0AF839A8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481" y="5879656"/>
            <a:ext cx="2969740" cy="844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E704C0-653E-5315-83E5-2B5C0C86D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FB5B8D9-C453-E811-C8BD-ADAC41538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11" y="5871299"/>
            <a:ext cx="3134312" cy="92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6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7BFF4E-2076-418E-852E-D0FA5DF46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1651300"/>
            <a:ext cx="7650807" cy="4104010"/>
          </a:xfrm>
        </p:spPr>
        <p:txBody>
          <a:bodyPr rtlCol="0">
            <a:norm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</a:rPr>
              <a:t>An international network of </a:t>
            </a:r>
            <a:r>
              <a:rPr lang="en-GB" sz="2400" b="1" dirty="0">
                <a:solidFill>
                  <a:schemeClr val="tx1"/>
                </a:solidFill>
              </a:rPr>
              <a:t>individuals and organisations </a:t>
            </a:r>
            <a:r>
              <a:rPr lang="en-GB" sz="2400" dirty="0">
                <a:solidFill>
                  <a:schemeClr val="tx1"/>
                </a:solidFill>
              </a:rPr>
              <a:t>committed to improving the lives and prospects of Commonwealth citizens </a:t>
            </a:r>
            <a:r>
              <a:rPr lang="en-GB" sz="2400" b="1" dirty="0">
                <a:solidFill>
                  <a:schemeClr val="tx1"/>
                </a:solidFill>
              </a:rPr>
              <a:t>across the world</a:t>
            </a:r>
            <a:endParaRPr lang="en-GB" sz="2400" dirty="0">
              <a:solidFill>
                <a:schemeClr val="tx1"/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</a:rPr>
              <a:t>Promotes the value, and </a:t>
            </a:r>
            <a:r>
              <a:rPr lang="en-GB" sz="2400" b="1" dirty="0">
                <a:solidFill>
                  <a:schemeClr val="tx1"/>
                </a:solidFill>
              </a:rPr>
              <a:t>values,</a:t>
            </a:r>
            <a:r>
              <a:rPr lang="en-GB" sz="2400" dirty="0">
                <a:solidFill>
                  <a:schemeClr val="tx1"/>
                </a:solidFill>
              </a:rPr>
              <a:t> of the Commonwealth through </a:t>
            </a:r>
            <a:r>
              <a:rPr lang="en-GB" sz="2400" b="1" dirty="0">
                <a:solidFill>
                  <a:schemeClr val="tx1"/>
                </a:solidFill>
              </a:rPr>
              <a:t>youth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empowerment, education and advocacy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3281B7-7141-4424-8C29-9CDD6E8A0F45}"/>
              </a:ext>
            </a:extLst>
          </p:cNvPr>
          <p:cNvSpPr txBox="1">
            <a:spLocks/>
          </p:cNvSpPr>
          <p:nvPr/>
        </p:nvSpPr>
        <p:spPr>
          <a:xfrm>
            <a:off x="827088" y="333375"/>
            <a:ext cx="7772400" cy="82073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 is the Royal Commonwealth Society?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5B258-FCBB-43CE-A154-1932D3BB3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pic>
        <p:nvPicPr>
          <p:cNvPr id="2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E8638A0-DE9E-43BA-8F85-466C4756C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671" y="5906207"/>
            <a:ext cx="2907955" cy="85326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32E5451-BAF4-31C8-0719-A9B591E19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11" y="5871299"/>
            <a:ext cx="3134312" cy="9236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1F36E08-B99A-47B1-908C-BE4141A34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" y="319300"/>
            <a:ext cx="81565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E57200"/>
                </a:solidFill>
              </a:rPr>
              <a:t>Why should you enter?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BAE49-EC43-48F6-B2FD-0EA064C3B66E}"/>
              </a:ext>
            </a:extLst>
          </p:cNvPr>
          <p:cNvSpPr txBox="1"/>
          <p:nvPr/>
        </p:nvSpPr>
        <p:spPr>
          <a:xfrm>
            <a:off x="69849" y="1613649"/>
            <a:ext cx="90043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Speak out and be heard! </a:t>
            </a:r>
            <a:r>
              <a:rPr lang="en-GB" sz="2400" dirty="0">
                <a:latin typeface="+mn-lt"/>
              </a:rPr>
              <a:t>Your words will be listened to by a </a:t>
            </a:r>
            <a:r>
              <a:rPr lang="en-GB" sz="2400" b="1" dirty="0">
                <a:latin typeface="+mn-lt"/>
              </a:rPr>
              <a:t>global audience</a:t>
            </a:r>
            <a:br>
              <a:rPr lang="en-GB" sz="2400" dirty="0">
                <a:latin typeface="+mn-lt"/>
              </a:rPr>
            </a:br>
            <a:endParaRPr lang="en-GB" sz="24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Use your most limitless tool: your imagination! </a:t>
            </a:r>
            <a:r>
              <a:rPr lang="en-GB" sz="2400" dirty="0">
                <a:latin typeface="+mn-lt"/>
              </a:rPr>
              <a:t>Your </a:t>
            </a:r>
            <a:r>
              <a:rPr lang="en-GB" sz="2400" b="1" dirty="0">
                <a:latin typeface="+mn-lt"/>
              </a:rPr>
              <a:t>ideas</a:t>
            </a:r>
            <a:r>
              <a:rPr lang="en-GB" sz="2400" dirty="0">
                <a:latin typeface="+mn-lt"/>
              </a:rPr>
              <a:t> can </a:t>
            </a:r>
            <a:r>
              <a:rPr lang="en-GB" sz="2400" b="1" dirty="0">
                <a:latin typeface="+mn-lt"/>
              </a:rPr>
              <a:t>change the world</a:t>
            </a:r>
            <a:br>
              <a:rPr lang="en-GB" sz="2400" dirty="0">
                <a:latin typeface="+mn-lt"/>
              </a:rPr>
            </a:br>
            <a:endParaRPr lang="en-GB" sz="24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E57200"/>
                </a:solidFill>
                <a:latin typeface="+mn-lt"/>
              </a:rPr>
              <a:t>Share your unique experience! </a:t>
            </a:r>
            <a:r>
              <a:rPr lang="en-GB" sz="2400" dirty="0">
                <a:latin typeface="+mn-lt"/>
              </a:rPr>
              <a:t>Tell the world how your </a:t>
            </a:r>
            <a:r>
              <a:rPr lang="en-GB" sz="2400" b="1" dirty="0">
                <a:latin typeface="+mn-lt"/>
              </a:rPr>
              <a:t>local community</a:t>
            </a:r>
            <a:r>
              <a:rPr lang="en-GB" sz="2400" dirty="0">
                <a:latin typeface="+mn-lt"/>
              </a:rPr>
              <a:t> responds to </a:t>
            </a:r>
            <a:r>
              <a:rPr lang="en-GB" sz="2400" b="1" dirty="0">
                <a:latin typeface="+mn-lt"/>
              </a:rPr>
              <a:t>global issues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Predict the future! </a:t>
            </a:r>
            <a:r>
              <a:rPr lang="en-GB" sz="2400" dirty="0"/>
              <a:t>Paint your own </a:t>
            </a:r>
            <a:r>
              <a:rPr lang="en-GB" sz="2400" b="1" dirty="0"/>
              <a:t>individual vision </a:t>
            </a:r>
            <a:r>
              <a:rPr lang="en-GB" sz="2400" dirty="0"/>
              <a:t>for the future  </a:t>
            </a:r>
            <a:endParaRPr lang="en-GB" sz="2400" dirty="0">
              <a:latin typeface="+mn-lt"/>
            </a:endParaRPr>
          </a:p>
        </p:txBody>
      </p:sp>
      <p:pic>
        <p:nvPicPr>
          <p:cNvPr id="6148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65FD183-8D85-4162-955D-AD7057D7C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75350"/>
            <a:ext cx="33845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Logo&#10;&#10;Description automatically generated">
            <a:extLst>
              <a:ext uri="{FF2B5EF4-FFF2-40B4-BE49-F238E27FC236}">
                <a16:creationId xmlns:a16="http://schemas.microsoft.com/office/drawing/2014/main" id="{F4D64A5F-71F4-4DAE-A079-AD95243D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5864225"/>
            <a:ext cx="28860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2CC34BCD-C819-4843-A7A0-CAFA3E98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9525"/>
            <a:ext cx="143192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2AB092-5698-4784-B259-5DF2877CC6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7EA2F37-AB19-95C4-2855-2C4CB61599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11" y="5871299"/>
            <a:ext cx="3134312" cy="9236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760742-FCEB-49AA-A967-215676906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775" y="795652"/>
            <a:ext cx="8658225" cy="1166866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1900" dirty="0">
                <a:solidFill>
                  <a:schemeClr val="tx1"/>
                </a:solidFill>
              </a:rPr>
              <a:t>Winners and Runners-up are brought to London for a </a:t>
            </a:r>
            <a:r>
              <a:rPr lang="en-GB" sz="1900" b="1" i="1" dirty="0">
                <a:solidFill>
                  <a:schemeClr val="tx1"/>
                </a:solidFill>
              </a:rPr>
              <a:t>Winners’ Week</a:t>
            </a:r>
            <a:r>
              <a:rPr lang="en-GB" sz="1900" dirty="0">
                <a:solidFill>
                  <a:schemeClr val="tx1"/>
                </a:solidFill>
              </a:rPr>
              <a:t>: a</a:t>
            </a:r>
            <a:r>
              <a:rPr lang="en-GB" sz="1900" b="1" dirty="0">
                <a:solidFill>
                  <a:schemeClr val="tx1"/>
                </a:solidFill>
              </a:rPr>
              <a:t> </a:t>
            </a:r>
            <a:r>
              <a:rPr lang="en-GB" sz="1900" dirty="0">
                <a:solidFill>
                  <a:schemeClr val="tx1"/>
                </a:solidFill>
              </a:rPr>
              <a:t>programme of cultural and educational activities, typically including an </a:t>
            </a:r>
            <a:r>
              <a:rPr lang="en-GB" sz="1900" b="1" dirty="0">
                <a:solidFill>
                  <a:schemeClr val="tx1"/>
                </a:solidFill>
              </a:rPr>
              <a:t>Awards Ceremony </a:t>
            </a:r>
            <a:r>
              <a:rPr lang="en-GB" sz="1900" dirty="0">
                <a:solidFill>
                  <a:schemeClr val="tx1"/>
                </a:solidFill>
              </a:rPr>
              <a:t>at</a:t>
            </a:r>
            <a:r>
              <a:rPr lang="en-GB" sz="1900" b="1" dirty="0">
                <a:solidFill>
                  <a:schemeClr val="tx1"/>
                </a:solidFill>
              </a:rPr>
              <a:t> Buckingham Palace</a:t>
            </a:r>
            <a:r>
              <a:rPr lang="en-GB" sz="1900" dirty="0">
                <a:solidFill>
                  <a:schemeClr val="tx1"/>
                </a:solidFill>
              </a:rPr>
              <a:t>!</a:t>
            </a:r>
            <a:r>
              <a:rPr lang="en-US" sz="1900" dirty="0"/>
              <a:t> </a:t>
            </a:r>
          </a:p>
          <a:p>
            <a:pPr algn="l" fontAlgn="auto">
              <a:spcAft>
                <a:spcPts val="0"/>
              </a:spcAft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195" name="Title 1">
            <a:extLst>
              <a:ext uri="{FF2B5EF4-FFF2-40B4-BE49-F238E27FC236}">
                <a16:creationId xmlns:a16="http://schemas.microsoft.com/office/drawing/2014/main" id="{3A7B333D-B235-4929-8856-E2EE8687D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" y="47130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E57200"/>
                </a:solidFill>
              </a:rPr>
              <a:t>What could you win?</a:t>
            </a:r>
          </a:p>
        </p:txBody>
      </p:sp>
      <p:pic>
        <p:nvPicPr>
          <p:cNvPr id="8196" name="Picture 2" descr="https://www.thercs.org/images/09147d51-98c4-408d-859e-74068e5c3dcc/cropped?width=1440&amp;height=540">
            <a:extLst>
              <a:ext uri="{FF2B5EF4-FFF2-40B4-BE49-F238E27FC236}">
                <a16:creationId xmlns:a16="http://schemas.microsoft.com/office/drawing/2014/main" id="{06F19F48-C833-47F0-A4C1-63C9C731E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r="7639"/>
          <a:stretch>
            <a:fillRect/>
          </a:stretch>
        </p:blipFill>
        <p:spPr bwMode="auto">
          <a:xfrm>
            <a:off x="6156176" y="1657685"/>
            <a:ext cx="2694137" cy="186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Logo&#10;&#10;Description automatically generated">
            <a:extLst>
              <a:ext uri="{FF2B5EF4-FFF2-40B4-BE49-F238E27FC236}">
                <a16:creationId xmlns:a16="http://schemas.microsoft.com/office/drawing/2014/main" id="{F91A75EE-3055-4CF3-B52C-5262477C8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864225"/>
            <a:ext cx="2949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386DDC5-58AE-451A-B69D-3DDC0C07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949950"/>
            <a:ext cx="34766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3FF094-2694-43A1-815E-C293E43211CF}"/>
              </a:ext>
            </a:extLst>
          </p:cNvPr>
          <p:cNvSpPr txBox="1"/>
          <p:nvPr/>
        </p:nvSpPr>
        <p:spPr>
          <a:xfrm>
            <a:off x="6143446" y="3757039"/>
            <a:ext cx="2733824" cy="1600438"/>
          </a:xfrm>
          <a:prstGeom prst="rect">
            <a:avLst/>
          </a:prstGeom>
          <a:noFill/>
          <a:ln>
            <a:solidFill>
              <a:srgbClr val="E572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1400" dirty="0"/>
              <a:t>Every young person who enters receives a </a:t>
            </a:r>
            <a:r>
              <a:rPr lang="en-GB" sz="1400" b="1" dirty="0"/>
              <a:t>Certificate of Participation</a:t>
            </a:r>
          </a:p>
          <a:p>
            <a:pPr algn="ctr" fontAlgn="auto">
              <a:spcAft>
                <a:spcPts val="0"/>
              </a:spcAft>
              <a:defRPr/>
            </a:pPr>
            <a:endParaRPr lang="en-GB" sz="1400" b="1" i="1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sz="1400" b="1" dirty="0"/>
              <a:t>Gold, Silver and Bronze</a:t>
            </a:r>
            <a:r>
              <a:rPr lang="en-GB" sz="1400" dirty="0"/>
              <a:t> </a:t>
            </a:r>
            <a:r>
              <a:rPr lang="en-GB" sz="1400" b="1" dirty="0"/>
              <a:t>Certificates</a:t>
            </a:r>
            <a:r>
              <a:rPr lang="en-GB" sz="1400" dirty="0"/>
              <a:t> are awarded to excellent entries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1A1F5-1D8B-4E88-96C5-60671C146381}"/>
              </a:ext>
            </a:extLst>
          </p:cNvPr>
          <p:cNvSpPr txBox="1"/>
          <p:nvPr/>
        </p:nvSpPr>
        <p:spPr>
          <a:xfrm>
            <a:off x="293686" y="2404268"/>
            <a:ext cx="5932283" cy="267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 writing workshops 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well-known authors </a:t>
            </a:r>
            <a:endParaRPr lang="en-GB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A visit to </a:t>
            </a:r>
            <a:r>
              <a:rPr lang="en-US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Cambridge University</a:t>
            </a:r>
            <a:endParaRPr lang="en-GB" sz="1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Exploring the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sights of London 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boat tours 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 Thames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evening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productions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some of </a:t>
            </a:r>
            <a:b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London’s oldest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theatres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Visiting a </a:t>
            </a:r>
            <a:r>
              <a:rPr lang="en-US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dream location 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such as </a:t>
            </a:r>
            <a:r>
              <a:rPr lang="en-US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Harry Potter World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3B417-726D-40BA-BBFA-B38D3C63F029}"/>
              </a:ext>
            </a:extLst>
          </p:cNvPr>
          <p:cNvSpPr txBox="1"/>
          <p:nvPr/>
        </p:nvSpPr>
        <p:spPr>
          <a:xfrm>
            <a:off x="231775" y="1737472"/>
            <a:ext cx="6356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Winners’ Week is </a:t>
            </a:r>
            <a:r>
              <a:rPr lang="en-US" sz="1800" b="1" dirty="0">
                <a:solidFill>
                  <a:schemeClr val="tx1"/>
                </a:solidFill>
              </a:rPr>
              <a:t>different each year, </a:t>
            </a:r>
            <a:r>
              <a:rPr lang="en-US" sz="1800" dirty="0">
                <a:solidFill>
                  <a:schemeClr val="tx1"/>
                </a:solidFill>
              </a:rPr>
              <a:t>but p</a:t>
            </a:r>
            <a:r>
              <a:rPr lang="en-US" dirty="0"/>
              <a:t>ast activities have </a:t>
            </a:r>
            <a:br>
              <a:rPr lang="en-US" dirty="0"/>
            </a:br>
            <a:r>
              <a:rPr lang="en-US" dirty="0"/>
              <a:t>included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37E62F-7700-428C-A9E2-F2A7562EB2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3B7FD30-34E4-EE01-BD2B-18428D1408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11" y="5871299"/>
            <a:ext cx="3134312" cy="92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9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33A7FF8-4F4B-4793-A45F-E8B519C60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9990"/>
            <a:ext cx="77724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E57200"/>
                </a:solidFill>
              </a:rPr>
              <a:t>Where will your writing be shared?</a:t>
            </a:r>
          </a:p>
        </p:txBody>
      </p:sp>
      <p:sp>
        <p:nvSpPr>
          <p:cNvPr id="9219" name="AutoShape 2" descr="Image result for world reader">
            <a:extLst>
              <a:ext uri="{FF2B5EF4-FFF2-40B4-BE49-F238E27FC236}">
                <a16:creationId xmlns:a16="http://schemas.microsoft.com/office/drawing/2014/main" id="{2BBD6017-3F7B-46EB-887F-3273ACDB65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20" name="AutoShape 4" descr="Image result for world reader">
            <a:extLst>
              <a:ext uri="{FF2B5EF4-FFF2-40B4-BE49-F238E27FC236}">
                <a16:creationId xmlns:a16="http://schemas.microsoft.com/office/drawing/2014/main" id="{528BBCA8-1B6B-40A9-B541-18254FDDA4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9D6F6A7C-29C3-47B1-A55C-19EF1065C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9" y="2954281"/>
            <a:ext cx="33718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\\RCS-DC01\RCS Data\PUBLICATIONS\01 VOICES MAGAZINE\10 December 2017\WEB files\CWVoices_Facebook_Issue10.jpg">
            <a:extLst>
              <a:ext uri="{FF2B5EF4-FFF2-40B4-BE49-F238E27FC236}">
                <a16:creationId xmlns:a16="http://schemas.microsoft.com/office/drawing/2014/main" id="{A91FDC68-C183-4607-AD09-2F5F4993B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" y="1182688"/>
            <a:ext cx="27527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6">
            <a:extLst>
              <a:ext uri="{FF2B5EF4-FFF2-40B4-BE49-F238E27FC236}">
                <a16:creationId xmlns:a16="http://schemas.microsoft.com/office/drawing/2014/main" id="{0FB5D726-3964-4823-ACFC-052BCBBE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993" y="1692717"/>
            <a:ext cx="522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Published in </a:t>
            </a:r>
            <a:r>
              <a:rPr lang="en-GB" altLang="en-US" sz="2000" i="1" dirty="0"/>
              <a:t>Voices</a:t>
            </a:r>
            <a:r>
              <a:rPr lang="en-GB" altLang="en-US" sz="2000" dirty="0"/>
              <a:t>, the Royal Commonwealth Society’s magazine, and in our online blog.</a:t>
            </a:r>
          </a:p>
        </p:txBody>
      </p:sp>
      <p:sp>
        <p:nvSpPr>
          <p:cNvPr id="9224" name="TextBox 7">
            <a:extLst>
              <a:ext uri="{FF2B5EF4-FFF2-40B4-BE49-F238E27FC236}">
                <a16:creationId xmlns:a16="http://schemas.microsoft.com/office/drawing/2014/main" id="{A3DB6486-54EF-441F-9279-E62542A22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3011212"/>
            <a:ext cx="5138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Turned in to an eBook and uploaded to </a:t>
            </a:r>
            <a:r>
              <a:rPr lang="en-GB" altLang="en-US" sz="2000" i="1" dirty="0"/>
              <a:t>Worldreader</a:t>
            </a:r>
            <a:r>
              <a:rPr lang="en-GB" altLang="en-US" sz="2000" dirty="0"/>
              <a:t>.</a:t>
            </a:r>
          </a:p>
        </p:txBody>
      </p:sp>
      <p:pic>
        <p:nvPicPr>
          <p:cNvPr id="9225" name="Picture 2" descr="Logo&#10;&#10;Description automatically generated">
            <a:extLst>
              <a:ext uri="{FF2B5EF4-FFF2-40B4-BE49-F238E27FC236}">
                <a16:creationId xmlns:a16="http://schemas.microsoft.com/office/drawing/2014/main" id="{44D1D52D-8DC6-4262-8531-1B63AEDC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805488"/>
            <a:ext cx="30845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04B90614-3B6F-4D5E-8EF7-B0739CAC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5949950"/>
            <a:ext cx="364013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93C7D2-D21C-4BE8-BD94-3908CEECB6BC}"/>
              </a:ext>
            </a:extLst>
          </p:cNvPr>
          <p:cNvSpPr txBox="1"/>
          <p:nvPr/>
        </p:nvSpPr>
        <p:spPr>
          <a:xfrm>
            <a:off x="3802063" y="4374734"/>
            <a:ext cx="48942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n-lt"/>
              </a:rPr>
              <a:t>Read and broadcasted by influential and well-known Commonwealth figures.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043FD-08CC-4713-AEB7-137D10DAEB43}"/>
              </a:ext>
            </a:extLst>
          </p:cNvPr>
          <p:cNvSpPr txBox="1"/>
          <p:nvPr/>
        </p:nvSpPr>
        <p:spPr>
          <a:xfrm>
            <a:off x="3728123" y="908720"/>
            <a:ext cx="486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Winning entries are: </a:t>
            </a:r>
            <a:endParaRPr lang="en-GB" sz="2800" dirty="0"/>
          </a:p>
        </p:txBody>
      </p:sp>
      <p:pic>
        <p:nvPicPr>
          <p:cNvPr id="6" name="Picture 5" descr="A picture containing person, outdoor, clothing, posing&#10;&#10;Description automatically generated">
            <a:extLst>
              <a:ext uri="{FF2B5EF4-FFF2-40B4-BE49-F238E27FC236}">
                <a16:creationId xmlns:a16="http://schemas.microsoft.com/office/drawing/2014/main" id="{66173487-6348-4C4A-ADDC-E4D460002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46" y="3824462"/>
            <a:ext cx="1584176" cy="1584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E4899C-24F3-46E2-9148-13D1EBB76E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9EC4A46-A3CD-A67C-791C-780378070D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11" y="5871299"/>
            <a:ext cx="3134312" cy="92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9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>
            <a:extLst>
              <a:ext uri="{FF2B5EF4-FFF2-40B4-BE49-F238E27FC236}">
                <a16:creationId xmlns:a16="http://schemas.microsoft.com/office/drawing/2014/main" id="{A2885289-4E5F-4164-AD3E-18F5171CC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88913"/>
            <a:ext cx="74882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E57200"/>
                </a:solidFill>
              </a:rPr>
              <a:t>It all starts with a story… </a:t>
            </a:r>
          </a:p>
          <a:p>
            <a:endParaRPr lang="en-GB" alt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49B2D76-B363-466F-8E78-58D010F69A8A}"/>
              </a:ext>
            </a:extLst>
          </p:cNvPr>
          <p:cNvSpPr/>
          <p:nvPr/>
        </p:nvSpPr>
        <p:spPr>
          <a:xfrm>
            <a:off x="250825" y="4365625"/>
            <a:ext cx="8713788" cy="922338"/>
          </a:xfrm>
          <a:prstGeom prst="wedgeRectCallout">
            <a:avLst>
              <a:gd name="adj1" fmla="val -50166"/>
              <a:gd name="adj2" fmla="val 74662"/>
            </a:avLst>
          </a:prstGeom>
          <a:solidFill>
            <a:schemeClr val="bg1"/>
          </a:solidFill>
          <a:ln>
            <a:solidFill>
              <a:srgbClr val="E57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extBox 6">
            <a:extLst>
              <a:ext uri="{FF2B5EF4-FFF2-40B4-BE49-F238E27FC236}">
                <a16:creationId xmlns:a16="http://schemas.microsoft.com/office/drawing/2014/main" id="{0E84A7FF-9F2E-466A-A3DF-D4F7145E3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79938"/>
            <a:ext cx="9434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“Keep writing; it will change your life, and </a:t>
            </a:r>
            <a:r>
              <a:rPr lang="en-US" altLang="en-US" sz="2400" u="sng"/>
              <a:t>you</a:t>
            </a:r>
            <a:r>
              <a:rPr lang="en-US" altLang="en-US" sz="2400"/>
              <a:t> can change the world.”</a:t>
            </a:r>
            <a:endParaRPr lang="en-GB" altLang="en-US" sz="2400"/>
          </a:p>
        </p:txBody>
      </p:sp>
      <p:sp>
        <p:nvSpPr>
          <p:cNvPr id="11270" name="TextBox 7">
            <a:extLst>
              <a:ext uri="{FF2B5EF4-FFF2-40B4-BE49-F238E27FC236}">
                <a16:creationId xmlns:a16="http://schemas.microsoft.com/office/drawing/2014/main" id="{87445088-3076-49D5-9385-CFF4BB8F0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5348288"/>
            <a:ext cx="72215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400" i="1"/>
              <a:t>- Mei Fong, Pulitzer Prize-winning writer and 1989 QCEC Winner </a:t>
            </a:r>
            <a:endParaRPr lang="en-GB" altLang="en-US" sz="1400" i="1"/>
          </a:p>
        </p:txBody>
      </p:sp>
      <p:pic>
        <p:nvPicPr>
          <p:cNvPr id="11271" name="Picture 9" descr="Logo&#10;&#10;Description automatically generated">
            <a:extLst>
              <a:ext uri="{FF2B5EF4-FFF2-40B4-BE49-F238E27FC236}">
                <a16:creationId xmlns:a16="http://schemas.microsoft.com/office/drawing/2014/main" id="{12CBEF66-E459-4C81-B616-F852503B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848350"/>
            <a:ext cx="29924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0E32B25C-6ACA-4962-9EF1-93FA5281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88050"/>
            <a:ext cx="3522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C227F0-486C-4289-A961-C89C9C141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pic>
        <p:nvPicPr>
          <p:cNvPr id="3" name="Online Media 2" title="Winning the QCEC can change your life">
            <a:hlinkClick r:id="" action="ppaction://media"/>
            <a:extLst>
              <a:ext uri="{FF2B5EF4-FFF2-40B4-BE49-F238E27FC236}">
                <a16:creationId xmlns:a16="http://schemas.microsoft.com/office/drawing/2014/main" id="{04AA2AF4-D827-DBD6-9698-CED65750EB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910031" y="866808"/>
            <a:ext cx="5414473" cy="322315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BFA47F6-DBC0-DD5B-3ADC-DD061CFECD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11" y="5871299"/>
            <a:ext cx="3134312" cy="92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5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>
            <a:extLst>
              <a:ext uri="{FF2B5EF4-FFF2-40B4-BE49-F238E27FC236}">
                <a16:creationId xmlns:a16="http://schemas.microsoft.com/office/drawing/2014/main" id="{A2885289-4E5F-4164-AD3E-18F5171CC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44462"/>
            <a:ext cx="74882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600" b="1" dirty="0">
                <a:solidFill>
                  <a:srgbClr val="E57200"/>
                </a:solidFill>
                <a:latin typeface="Calibri"/>
                <a:cs typeface="Calibri"/>
              </a:rPr>
              <a:t>2023 Theme: </a:t>
            </a:r>
            <a:endParaRPr lang="en-GB" altLang="en-US" sz="3600" b="1" dirty="0">
              <a:solidFill>
                <a:srgbClr val="E57200"/>
              </a:solidFill>
            </a:endParaRPr>
          </a:p>
          <a:p>
            <a:pPr algn="ctr" eaLnBrk="1" hangingPunct="1"/>
            <a:r>
              <a:rPr lang="en-GB" altLang="en-US" sz="3600" b="1" dirty="0">
                <a:solidFill>
                  <a:srgbClr val="E57200"/>
                </a:solidFill>
                <a:latin typeface="Calibri"/>
                <a:cs typeface="Calibri"/>
              </a:rPr>
              <a:t>A Youth-Powered Commonwealth</a:t>
            </a:r>
            <a:endParaRPr lang="en-GB" altLang="en-US" sz="3600" b="1" dirty="0">
              <a:solidFill>
                <a:srgbClr val="E57200"/>
              </a:solidFill>
              <a:cs typeface="Calibri"/>
            </a:endParaRPr>
          </a:p>
          <a:p>
            <a:endParaRPr lang="en-GB" altLang="en-US" dirty="0"/>
          </a:p>
        </p:txBody>
      </p:sp>
      <p:pic>
        <p:nvPicPr>
          <p:cNvPr id="11271" name="Picture 9" descr="Logo&#10;&#10;Description automatically generated">
            <a:extLst>
              <a:ext uri="{FF2B5EF4-FFF2-40B4-BE49-F238E27FC236}">
                <a16:creationId xmlns:a16="http://schemas.microsoft.com/office/drawing/2014/main" id="{12CBEF66-E459-4C81-B616-F852503B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848350"/>
            <a:ext cx="29924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0E32B25C-6ACA-4962-9EF1-93FA5281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88050"/>
            <a:ext cx="3522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65347D-27B2-428B-A487-D30BBAB7F875}"/>
              </a:ext>
            </a:extLst>
          </p:cNvPr>
          <p:cNvSpPr txBox="1"/>
          <p:nvPr/>
        </p:nvSpPr>
        <p:spPr>
          <a:xfrm>
            <a:off x="4067944" y="1865701"/>
            <a:ext cx="457200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2000" dirty="0">
              <a:highlight>
                <a:srgbClr val="FFFF00"/>
              </a:highlight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A0D1A7-5C62-45F5-B70C-C0ECAA588AFD}"/>
              </a:ext>
            </a:extLst>
          </p:cNvPr>
          <p:cNvSpPr txBox="1"/>
          <p:nvPr/>
        </p:nvSpPr>
        <p:spPr>
          <a:xfrm>
            <a:off x="4058135" y="3206026"/>
            <a:ext cx="4830960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 dirty="0">
              <a:highlight>
                <a:srgbClr val="FFFF00"/>
              </a:highlight>
              <a:cs typeface="Calibri"/>
            </a:endParaRP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8153FC-DA50-461F-9877-A0C6597C6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6D93B-0662-435F-A851-E6D775DD6168}"/>
              </a:ext>
            </a:extLst>
          </p:cNvPr>
          <p:cNvSpPr txBox="1"/>
          <p:nvPr/>
        </p:nvSpPr>
        <p:spPr>
          <a:xfrm>
            <a:off x="684163" y="1444610"/>
            <a:ext cx="7664091" cy="39687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latin typeface="Calibri"/>
                <a:cs typeface="Calibri"/>
              </a:rPr>
              <a:t>This year’s theme is </a:t>
            </a:r>
            <a:r>
              <a:rPr lang="en-GB" sz="2000" i="1" dirty="0">
                <a:latin typeface="Calibri"/>
                <a:cs typeface="Calibri"/>
              </a:rPr>
              <a:t>A Youth-Powered Commonwealth</a:t>
            </a:r>
          </a:p>
          <a:p>
            <a:pPr algn="ctr">
              <a:lnSpc>
                <a:spcPct val="150000"/>
              </a:lnSpc>
            </a:pPr>
            <a:endParaRPr lang="en-GB" sz="1000" dirty="0"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Calibri"/>
                <a:cs typeface="Calibri"/>
              </a:rPr>
              <a:t>To mark the 50th Anniversary of the Commonwealth Youth </a:t>
            </a:r>
            <a:r>
              <a:rPr lang="en-US" sz="2000" dirty="0" err="1">
                <a:latin typeface="Calibri"/>
                <a:cs typeface="Calibri"/>
              </a:rPr>
              <a:t>Programme</a:t>
            </a:r>
            <a:r>
              <a:rPr lang="en-US" sz="2000" dirty="0">
                <a:latin typeface="Calibri"/>
                <a:cs typeface="Calibri"/>
              </a:rPr>
              <a:t>, Commonwealth Heads of Government declared 2023 a year dedicated to youth-led action for sustainable and inclusive development and called on a renewal and strengthening of our commitment to youth engagement and empowerment. </a:t>
            </a:r>
            <a:r>
              <a:rPr lang="en-GB" sz="2000" dirty="0">
                <a:latin typeface="Calibri"/>
                <a:cs typeface="Calibri"/>
              </a:rPr>
              <a:t>Young people are asked to explore the power they hold within the global community and how it can be harnessed to make a meaningful impact in the world.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1BE8A0B-3C58-1C97-BFD8-A0B96A8E9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11" y="5871299"/>
            <a:ext cx="3134312" cy="92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1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>
            <a:extLst>
              <a:ext uri="{FF2B5EF4-FFF2-40B4-BE49-F238E27FC236}">
                <a16:creationId xmlns:a16="http://schemas.microsoft.com/office/drawing/2014/main" id="{B588A136-4B8A-4664-9C6D-34168D06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886200"/>
            <a:ext cx="2455862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">
            <a:extLst>
              <a:ext uri="{FF2B5EF4-FFF2-40B4-BE49-F238E27FC236}">
                <a16:creationId xmlns:a16="http://schemas.microsoft.com/office/drawing/2014/main" id="{F4D7D1BB-AB55-4D1A-8583-9182DF708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3318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C3B9CB17-B013-43E1-A12A-67793B391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5946775"/>
            <a:ext cx="34131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Logo&#10;&#10;Description automatically generated">
            <a:extLst>
              <a:ext uri="{FF2B5EF4-FFF2-40B4-BE49-F238E27FC236}">
                <a16:creationId xmlns:a16="http://schemas.microsoft.com/office/drawing/2014/main" id="{29FD9CD1-92B9-4BEC-B747-C7E08D14D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5861050"/>
            <a:ext cx="3038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909E993-3A60-448A-B0CD-1AC202048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64604" y="284090"/>
            <a:ext cx="108732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400" b="1" dirty="0">
                <a:solidFill>
                  <a:srgbClr val="E57200"/>
                </a:solidFill>
                <a:latin typeface="Calibri"/>
                <a:cs typeface="Calibri"/>
              </a:rPr>
              <a:t>2023 Theme: </a:t>
            </a:r>
            <a:r>
              <a:rPr lang="en-GB" altLang="en-US" sz="3200" b="1" dirty="0">
                <a:solidFill>
                  <a:srgbClr val="E57200"/>
                </a:solidFill>
                <a:latin typeface="Calibri"/>
                <a:cs typeface="Calibri"/>
              </a:rPr>
              <a:t>A Youth-Powered Commonwealth</a:t>
            </a:r>
            <a:endParaRPr lang="en-GB" altLang="en-US" sz="3200" b="1" dirty="0">
              <a:solidFill>
                <a:srgbClr val="E57200"/>
              </a:solidFill>
              <a:cs typeface="Calibri"/>
            </a:endParaRPr>
          </a:p>
          <a:p>
            <a:endParaRPr lang="en-GB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F21986-99B2-4C95-A09D-F9DF1BC96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E9B371-FB19-418C-BAFB-7788C12A18B8}"/>
              </a:ext>
            </a:extLst>
          </p:cNvPr>
          <p:cNvSpPr txBox="1"/>
          <p:nvPr/>
        </p:nvSpPr>
        <p:spPr>
          <a:xfrm>
            <a:off x="509589" y="1024276"/>
            <a:ext cx="7734820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 b="1" dirty="0"/>
              <a:t>JUNIOR CATEGORY (under 14 years of age)</a:t>
            </a:r>
            <a:br>
              <a:rPr lang="en-GB" altLang="en-US" sz="2400" b="1" dirty="0"/>
            </a:br>
            <a:r>
              <a:rPr lang="en-GB" altLang="en-US" i="1" dirty="0"/>
              <a:t>Word count: 750</a:t>
            </a:r>
          </a:p>
          <a:p>
            <a:pPr eaLnBrk="1" hangingPunct="1">
              <a:defRPr/>
            </a:pPr>
            <a:endParaRPr lang="en-GB" altLang="en-US" sz="2000" i="1" dirty="0"/>
          </a:p>
          <a:p>
            <a:pPr marL="457200" indent="-457200" eaLnBrk="1" hangingPunct="1">
              <a:spcAft>
                <a:spcPts val="1200"/>
              </a:spcAft>
              <a:buAutoNum type="arabicPeriod"/>
              <a:defRPr/>
            </a:pPr>
            <a:r>
              <a:rPr lang="en-US" sz="2000" dirty="0">
                <a:latin typeface="Calibri"/>
                <a:cs typeface="Calibri"/>
              </a:rPr>
              <a:t>In fiction and throughout history, young people have performed numerous acts of heroism. Choose your </a:t>
            </a:r>
            <a:r>
              <a:rPr lang="en-US" sz="2000" dirty="0" err="1">
                <a:latin typeface="Calibri"/>
                <a:cs typeface="Calibri"/>
              </a:rPr>
              <a:t>favourite</a:t>
            </a:r>
            <a:r>
              <a:rPr lang="en-US" sz="2000" dirty="0">
                <a:latin typeface="Calibri"/>
                <a:cs typeface="Calibri"/>
              </a:rPr>
              <a:t> young hero and write to them about why you admire them.  </a:t>
            </a:r>
          </a:p>
          <a:p>
            <a:pPr marL="457200" indent="-457200" eaLnBrk="1" hangingPunct="1">
              <a:spcAft>
                <a:spcPts val="1200"/>
              </a:spcAft>
              <a:buAutoNum type="arabicPeriod"/>
              <a:defRPr/>
            </a:pPr>
            <a:r>
              <a:rPr lang="en-US" sz="2000" dirty="0">
                <a:latin typeface="Calibri"/>
                <a:cs typeface="Calibri"/>
              </a:rPr>
              <a:t>What is your youthful superpower, and how can it make a positive difference to the world?</a:t>
            </a:r>
          </a:p>
          <a:p>
            <a:pPr marL="457200" indent="-457200" eaLnBrk="1" hangingPunct="1">
              <a:spcAft>
                <a:spcPts val="1200"/>
              </a:spcAft>
              <a:buAutoNum type="arabicPeriod"/>
              <a:defRPr/>
            </a:pPr>
            <a:r>
              <a:rPr lang="en-US" sz="2000" dirty="0">
                <a:latin typeface="Calibri"/>
                <a:cs typeface="Calibri"/>
              </a:rPr>
              <a:t>You have been stranded on a planet where everyone is 18 or under. Journal your experience.  </a:t>
            </a:r>
          </a:p>
          <a:p>
            <a:pPr marL="457200" indent="-457200" eaLnBrk="1" hangingPunct="1">
              <a:spcAft>
                <a:spcPts val="1200"/>
              </a:spcAft>
              <a:buAutoNum type="arabicPeriod"/>
              <a:defRPr/>
            </a:pPr>
            <a:r>
              <a:rPr lang="en-US" sz="2000" dirty="0">
                <a:latin typeface="Calibri"/>
                <a:cs typeface="Calibri"/>
              </a:rPr>
              <a:t>Why does your voice matter? </a:t>
            </a:r>
          </a:p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B15AEDD-F793-713D-1E15-6F4F679D22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11" y="5871299"/>
            <a:ext cx="3134312" cy="9236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 deck JUNIOURS   -  Compatibility Mode" id="{D980A2BD-10A1-461E-8544-C2E8D670515D}" vid="{A7AC7C89-953B-4809-B440-F691DD2BB8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 deck 1  -  Compatibility Mode" id="{7760F33A-86EA-4A14-945B-EFFCF306273E}" vid="{2ED39C16-CF74-4CA9-9BE5-D95EED9FB5D3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 Presentation - The Queens Commonwealth Essay Competition 2020" id="{460D8B39-ED8C-4F1A-B002-539B799D9F32}" vid="{D4846E05-9903-48B3-9B6C-8724E9ABEE9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9E3D3B125F6A4899428F0AB8CE693D" ma:contentTypeVersion="16" ma:contentTypeDescription="Create a new document." ma:contentTypeScope="" ma:versionID="8a6c0d1348b4bdae2a8eb1de12966552">
  <xsd:schema xmlns:xsd="http://www.w3.org/2001/XMLSchema" xmlns:xs="http://www.w3.org/2001/XMLSchema" xmlns:p="http://schemas.microsoft.com/office/2006/metadata/properties" xmlns:ns2="500cda8a-cbcb-44e1-a5f6-348e912c3d63" xmlns:ns3="e6804b82-f036-470c-911f-7bb92f28e7e8" targetNamespace="http://schemas.microsoft.com/office/2006/metadata/properties" ma:root="true" ma:fieldsID="f17969847e5c54df0fe2cdd584e2bc0d" ns2:_="" ns3:_="">
    <xsd:import namespace="500cda8a-cbcb-44e1-a5f6-348e912c3d63"/>
    <xsd:import namespace="e6804b82-f036-470c-911f-7bb92f28e7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cda8a-cbcb-44e1-a5f6-348e912c3d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168af2-abe1-4703-bb40-062dc6b22c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04b82-f036-470c-911f-7bb92f28e7e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31a2b5-414c-4d8b-b68a-7507f677c1d3}" ma:internalName="TaxCatchAll" ma:showField="CatchAllData" ma:web="e6804b82-f036-470c-911f-7bb92f28e7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0cda8a-cbcb-44e1-a5f6-348e912c3d63">
      <Terms xmlns="http://schemas.microsoft.com/office/infopath/2007/PartnerControls"/>
    </lcf76f155ced4ddcb4097134ff3c332f>
    <TaxCatchAll xmlns="e6804b82-f036-470c-911f-7bb92f28e7e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4DA111-FCF1-462F-AFC1-72C4A9E93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0cda8a-cbcb-44e1-a5f6-348e912c3d63"/>
    <ds:schemaRef ds:uri="e6804b82-f036-470c-911f-7bb92f28e7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534AE-0610-4FB7-BA87-CC655B28A973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e6804b82-f036-470c-911f-7bb92f28e7e8"/>
    <ds:schemaRef ds:uri="500cda8a-cbcb-44e1-a5f6-348e912c3d63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A9DB531-428A-4DAB-9D52-D87AABA142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1110</Words>
  <Application>Microsoft Office PowerPoint</Application>
  <PresentationFormat>On-screen Show (4:3)</PresentationFormat>
  <Paragraphs>91</Paragraphs>
  <Slides>10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Office Theme</vt:lpstr>
      <vt:lpstr>1_Office Theme</vt:lpstr>
      <vt:lpstr>PowerPoint Presentation</vt:lpstr>
      <vt:lpstr>What is the QCEC?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Mkaya Carrigan</dc:creator>
  <cp:lastModifiedBy>Hana Davis</cp:lastModifiedBy>
  <cp:revision>78</cp:revision>
  <dcterms:created xsi:type="dcterms:W3CDTF">2021-03-25T10:08:31Z</dcterms:created>
  <dcterms:modified xsi:type="dcterms:W3CDTF">2023-02-28T15:15:18Z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0x0101001B9E3D3B125F6A4899428F0AB8CE693D</vt:lpwstr>
  </property>
  <property fmtid="{D5CDD505-2E9C-101B-9397-08002B2CF9AE}" pid="3" name="MediaServiceImageTags">
    <vt:lpwstr/>
  </property>
</Properties>
</file>